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737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12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65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065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945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926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14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95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796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818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349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0605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138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896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704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5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4509A250-FF31-4206-8172-F9D3106AACB1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09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780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322" y="502508"/>
            <a:ext cx="8144134" cy="4621427"/>
          </a:xfrm>
        </p:spPr>
        <p:txBody>
          <a:bodyPr/>
          <a:lstStyle/>
          <a:p>
            <a:r>
              <a:rPr lang="ru-RU" dirty="0"/>
              <a:t>Осуществление электронной ветеринарной сертификации на территории Владимирской области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647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670" y="375003"/>
            <a:ext cx="8880389" cy="63513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73643" y="691978"/>
            <a:ext cx="801541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Характеристика Владимирской области как субъекта РФ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37351" y="2388093"/>
            <a:ext cx="11336785" cy="46166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Территория – 29 000 кв. км.</a:t>
            </a:r>
          </a:p>
          <a:p>
            <a:pPr algn="ctr"/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Население – 1413 тыс. ч.</a:t>
            </a:r>
          </a:p>
          <a:p>
            <a:pPr algn="ctr"/>
            <a:r>
              <a:rPr lang="ru-RU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Городских округов – 5</a:t>
            </a:r>
          </a:p>
          <a:p>
            <a:pPr algn="ctr"/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Муниципальных районов – 16</a:t>
            </a:r>
          </a:p>
          <a:p>
            <a:pPr algn="ctr"/>
            <a:r>
              <a:rPr lang="ru-RU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Городских поселений – 26</a:t>
            </a:r>
          </a:p>
          <a:p>
            <a:pPr algn="ctr"/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Сельских поселений - 80</a:t>
            </a:r>
            <a:endParaRPr lang="ru-RU" sz="40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8288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2187" y="1841242"/>
            <a:ext cx="11317359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Производство пищевых продуктов – один из основных видов экономической деятельности региона.</a:t>
            </a:r>
          </a:p>
          <a:p>
            <a:pPr algn="ctr"/>
            <a:r>
              <a:rPr lang="ru-RU" sz="32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Сельское хозяйство представлено:</a:t>
            </a:r>
          </a:p>
          <a:p>
            <a:pPr algn="ctr"/>
            <a:r>
              <a:rPr lang="ru-RU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860 тыс. га. - сельскохозяйственных угодий</a:t>
            </a:r>
          </a:p>
          <a:p>
            <a:pPr algn="ctr"/>
            <a:r>
              <a:rPr lang="ru-RU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53% от общего объема сельхозпродукции приходится на животноводство</a:t>
            </a:r>
          </a:p>
          <a:p>
            <a:pPr algn="ctr"/>
            <a:r>
              <a:rPr lang="ru-RU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Поголовье с/х животных голов:</a:t>
            </a:r>
          </a:p>
          <a:p>
            <a:pPr algn="ctr"/>
            <a:r>
              <a:rPr lang="ru-RU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КРС – 133 тыс. , Свиней – 150 тыс., МРС - 8, Птица - 4000 </a:t>
            </a:r>
          </a:p>
          <a:p>
            <a:pPr algn="ctr"/>
            <a:endParaRPr lang="ru-RU" sz="32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9983" y="959922"/>
            <a:ext cx="97385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Характеристика обслуживаемых отраслей</a:t>
            </a:r>
            <a:endParaRPr lang="ru-RU" sz="3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9027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9863" y="459267"/>
            <a:ext cx="1031965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Государственная ветеринарная служба области</a:t>
            </a:r>
            <a:endParaRPr lang="ru-RU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863" y="903404"/>
            <a:ext cx="10134506" cy="56323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Учреждения ветеринарии(ГБУ ВО)</a:t>
            </a:r>
          </a:p>
          <a:p>
            <a:pPr algn="ctr"/>
            <a:r>
              <a:rPr lang="ru-RU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Городские станции- 1</a:t>
            </a:r>
          </a:p>
          <a:p>
            <a:pPr algn="ctr"/>
            <a:r>
              <a:rPr lang="ru-RU" sz="4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Районные станции – 16</a:t>
            </a:r>
          </a:p>
          <a:p>
            <a:pPr algn="ctr"/>
            <a:r>
              <a:rPr lang="ru-RU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Участковые лечебницы-9</a:t>
            </a:r>
          </a:p>
          <a:p>
            <a:pPr algn="ctr"/>
            <a:r>
              <a:rPr lang="ru-RU" sz="4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Участки – 12</a:t>
            </a:r>
          </a:p>
          <a:p>
            <a:pPr algn="ctr"/>
            <a:r>
              <a:rPr lang="ru-RU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Пункты – 8</a:t>
            </a:r>
          </a:p>
          <a:p>
            <a:pPr algn="ctr"/>
            <a:r>
              <a:rPr lang="ru-RU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ЛВСЭ – 37</a:t>
            </a:r>
          </a:p>
          <a:p>
            <a:pPr algn="ctr"/>
            <a:r>
              <a:rPr lang="ru-RU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Подразделений на предприятиях - 24</a:t>
            </a:r>
          </a:p>
          <a:p>
            <a:pPr algn="ctr"/>
            <a:r>
              <a:rPr lang="ru-RU" sz="4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Общий штат </a:t>
            </a:r>
            <a:r>
              <a:rPr lang="ru-RU" sz="4000" b="1" cap="none" spc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ветспециалистов</a:t>
            </a:r>
            <a:r>
              <a:rPr lang="ru-RU" sz="4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- 415 чел.</a:t>
            </a:r>
            <a:endParaRPr lang="ru-RU" sz="4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9370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2661" y="286279"/>
            <a:ext cx="1102935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Оформление сопроводительных документов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47573" y="2967335"/>
            <a:ext cx="9696885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2011 год                 2012 год                2013 год</a:t>
            </a:r>
          </a:p>
          <a:p>
            <a:pPr algn="ctr"/>
            <a:endParaRPr lang="ru-RU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endParaRPr lang="ru-RU" sz="3200" b="1" cap="none" spc="0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ru-RU" sz="32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308812  </a:t>
            </a:r>
            <a:r>
              <a:rPr lang="ru-RU" sz="32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                 </a:t>
            </a:r>
            <a:r>
              <a:rPr lang="ru-RU" sz="32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325760    </a:t>
            </a:r>
            <a:r>
              <a:rPr lang="ru-RU" sz="32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              </a:t>
            </a:r>
            <a:r>
              <a:rPr lang="ru-RU" sz="32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331319</a:t>
            </a:r>
            <a:endParaRPr lang="ru-RU" sz="32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67360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56173" y="234408"/>
            <a:ext cx="60901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Этапы внедрения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8582" y="1316754"/>
            <a:ext cx="10685310" cy="24929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514350" indent="-514350" algn="ctr">
              <a:buAutoNum type="arabicPeriod"/>
            </a:pPr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Создание автоматизированных рабочих мест</a:t>
            </a:r>
          </a:p>
          <a:p>
            <a:r>
              <a:rPr lang="ru-RU" sz="3200" dirty="0" smtClean="0"/>
              <a:t>    </a:t>
            </a:r>
            <a:r>
              <a:rPr lang="ru-RU" sz="2000" dirty="0" smtClean="0"/>
              <a:t>Долгосрочная целевая программа «Информатизация Владимирской области на 2013-2015 годы», Государственная программа </a:t>
            </a:r>
            <a:r>
              <a:rPr lang="ru-RU" sz="2000" dirty="0"/>
              <a:t>Владимирской </a:t>
            </a:r>
            <a:r>
              <a:rPr lang="ru-RU" sz="2000" dirty="0" smtClean="0"/>
              <a:t>области «</a:t>
            </a:r>
            <a:r>
              <a:rPr lang="ru-RU" sz="2000" dirty="0"/>
              <a:t>Информационное общество (2014-2020 годы</a:t>
            </a:r>
            <a:r>
              <a:rPr lang="ru-RU" sz="2000" dirty="0" smtClean="0"/>
              <a:t>)» </a:t>
            </a:r>
            <a:r>
              <a:rPr lang="ru-RU" sz="2000" dirty="0" smtClean="0"/>
              <a:t>(Предусмотрено поэтапное финансирование из областного бюджета в объеме 6722,7 тыс. руб.)</a:t>
            </a:r>
            <a:endParaRPr lang="ru-RU" sz="2000" dirty="0" smtClean="0"/>
          </a:p>
          <a:p>
            <a:pPr algn="ctr"/>
            <a:endParaRPr lang="ru-RU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4817" y="3552035"/>
            <a:ext cx="10772503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2. Обучение специалистов</a:t>
            </a:r>
          </a:p>
          <a:p>
            <a:pPr algn="ctr"/>
            <a:r>
              <a:rPr lang="ru-RU" sz="2000" dirty="0" smtClean="0"/>
              <a:t>Обучение </a:t>
            </a:r>
            <a:r>
              <a:rPr lang="ru-RU" sz="2000" dirty="0"/>
              <a:t>и инструктаж </a:t>
            </a:r>
            <a:r>
              <a:rPr lang="ru-RU" sz="2000" dirty="0" smtClean="0"/>
              <a:t>специалистов, непосредственно</a:t>
            </a:r>
          </a:p>
          <a:p>
            <a:pPr algn="ctr"/>
            <a:r>
              <a:rPr lang="ru-RU" sz="2000" dirty="0" smtClean="0"/>
              <a:t> осуществляющих оформление</a:t>
            </a:r>
          </a:p>
          <a:p>
            <a:pPr algn="ctr"/>
            <a:r>
              <a:rPr lang="ru-RU" sz="2000" dirty="0" smtClean="0"/>
              <a:t> </a:t>
            </a:r>
            <a:r>
              <a:rPr lang="ru-RU" sz="2000" dirty="0"/>
              <a:t>ветеринарных сопроводительных документов и </a:t>
            </a:r>
            <a:r>
              <a:rPr lang="ru-RU" sz="2000" dirty="0" smtClean="0"/>
              <a:t>ВСЭ в </a:t>
            </a:r>
            <a:r>
              <a:rPr lang="ru-RU" sz="2000" dirty="0"/>
              <a:t>ФГБУ «ВНИИЗЖ</a:t>
            </a:r>
            <a:r>
              <a:rPr lang="ru-RU" sz="2000" dirty="0" smtClean="0"/>
              <a:t>. </a:t>
            </a:r>
            <a:endParaRPr lang="ru-RU" sz="2000" dirty="0"/>
          </a:p>
          <a:p>
            <a:pPr algn="ctr"/>
            <a:endParaRPr lang="ru-RU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07194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1107" y="268945"/>
            <a:ext cx="8931885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chemeClr val="accent3"/>
                </a:solidFill>
              </a:rPr>
              <a:t>3. Фактическая работа в системе</a:t>
            </a:r>
          </a:p>
          <a:p>
            <a:pPr algn="ctr"/>
            <a:r>
              <a:rPr lang="ru-RU" sz="2000" dirty="0" smtClean="0"/>
              <a:t>Постепенное подключение к оформлению ВСД в </a:t>
            </a:r>
            <a:r>
              <a:rPr lang="ru-RU" sz="2000" dirty="0"/>
              <a:t>АИС «Меркурий» в подведомственных департаменту государственных ветеринарных учреждениях и лабораториях ВСЭ районов, </a:t>
            </a:r>
            <a:r>
              <a:rPr lang="ru-RU" sz="2000" dirty="0" smtClean="0"/>
              <a:t>в зависимости от межрайонных связей и активности </a:t>
            </a:r>
            <a:r>
              <a:rPr lang="ru-RU" sz="2000" dirty="0"/>
              <a:t>оформления </a:t>
            </a:r>
            <a:endParaRPr lang="ru-RU" sz="20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7989" y="2145788"/>
            <a:ext cx="11212497" cy="36933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Текущая ситуация:</a:t>
            </a:r>
          </a:p>
          <a:p>
            <a:r>
              <a:rPr lang="ru-RU" sz="2000" dirty="0" smtClean="0"/>
              <a:t>- В </a:t>
            </a:r>
            <a:r>
              <a:rPr lang="ru-RU" sz="2000" dirty="0"/>
              <a:t>районных учреждениях ветеринарии создано </a:t>
            </a:r>
            <a:r>
              <a:rPr lang="ru-RU" sz="2000" dirty="0" smtClean="0"/>
              <a:t>97 </a:t>
            </a:r>
            <a:r>
              <a:rPr lang="ru-RU" sz="2000" dirty="0"/>
              <a:t>автоматизированных рабочих места, обеспечен доступ в информационную </a:t>
            </a:r>
            <a:r>
              <a:rPr lang="ru-RU" sz="2000" dirty="0" smtClean="0"/>
              <a:t>сеть </a:t>
            </a:r>
            <a:r>
              <a:rPr lang="ru-RU" sz="2000" dirty="0"/>
              <a:t>«Интернет</a:t>
            </a:r>
            <a:r>
              <a:rPr lang="ru-RU" sz="2000" dirty="0" smtClean="0"/>
              <a:t>»</a:t>
            </a:r>
          </a:p>
          <a:p>
            <a:r>
              <a:rPr lang="ru-RU" sz="2000" dirty="0"/>
              <a:t>-</a:t>
            </a:r>
            <a:r>
              <a:rPr lang="ru-RU" sz="2000" dirty="0" smtClean="0"/>
              <a:t> В </a:t>
            </a:r>
            <a:r>
              <a:rPr lang="ru-RU" sz="2000" dirty="0"/>
              <a:t>ФГБУ «ВНИИЗЖ» проведено обучение и инструктаж </a:t>
            </a:r>
            <a:r>
              <a:rPr lang="ru-RU" sz="2000" dirty="0" smtClean="0"/>
              <a:t>155 специалистов, </a:t>
            </a:r>
            <a:r>
              <a:rPr lang="ru-RU" sz="2000" dirty="0"/>
              <a:t>непосредственно </a:t>
            </a:r>
            <a:r>
              <a:rPr lang="ru-RU" sz="2000" dirty="0" smtClean="0"/>
              <a:t>осуществляющих </a:t>
            </a:r>
            <a:r>
              <a:rPr lang="ru-RU" sz="2000" dirty="0"/>
              <a:t>оформление ветеринарных сопроводительных документов и ВСЭ. 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Согласно </a:t>
            </a:r>
            <a:r>
              <a:rPr lang="ru-RU" sz="2000" dirty="0"/>
              <a:t>данных АИС «Меркурий» за период с </a:t>
            </a:r>
            <a:r>
              <a:rPr lang="ru-RU" sz="2000" dirty="0" smtClean="0"/>
              <a:t>01.04.2014 </a:t>
            </a:r>
            <a:r>
              <a:rPr lang="ru-RU" sz="2000" dirty="0"/>
              <a:t>по </a:t>
            </a:r>
            <a:r>
              <a:rPr lang="ru-RU" sz="2000" dirty="0" smtClean="0"/>
              <a:t>01.10.2014 </a:t>
            </a:r>
            <a:r>
              <a:rPr lang="ru-RU" sz="2000" dirty="0"/>
              <a:t>в электронном виде оформлено </a:t>
            </a:r>
            <a:r>
              <a:rPr lang="ru-RU" sz="2000" dirty="0" smtClean="0"/>
              <a:t>  </a:t>
            </a:r>
            <a:r>
              <a:rPr lang="en-US" sz="2000" dirty="0" smtClean="0"/>
              <a:t>2745 </a:t>
            </a:r>
            <a:r>
              <a:rPr lang="ru-RU" sz="2000" dirty="0" smtClean="0"/>
              <a:t>ветеринарных сопроводительных </a:t>
            </a:r>
            <a:r>
              <a:rPr lang="ru-RU" sz="2000" dirty="0" smtClean="0"/>
              <a:t>документа</a:t>
            </a:r>
          </a:p>
          <a:p>
            <a:r>
              <a:rPr lang="ru-RU" sz="2000" dirty="0" smtClean="0"/>
              <a:t>Всего к 2016 году запланировано создать 131 автоматизированное рабочее место и обучить 197 специалистов.</a:t>
            </a:r>
            <a:endParaRPr lang="ru-RU" sz="2000" dirty="0"/>
          </a:p>
          <a:p>
            <a:endParaRPr lang="ru-RU" sz="20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31496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63927" y="380890"/>
            <a:ext cx="6595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Основные вопросы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6522" y="1304220"/>
            <a:ext cx="966923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914400" indent="-914400" algn="ctr">
              <a:buAutoNum type="arabicPeriod"/>
            </a:pPr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Технические</a:t>
            </a:r>
          </a:p>
          <a:p>
            <a:pPr algn="ctr"/>
            <a:r>
              <a:rPr lang="ru-RU" sz="2000" b="1" dirty="0" smtClean="0">
                <a:ln/>
                <a:solidFill>
                  <a:srgbClr val="FFFF00"/>
                </a:solidFill>
              </a:rPr>
              <a:t>Качество сигнала, взаимодействие с АИС «Аргус», увеличение объема оформления ВСД</a:t>
            </a:r>
          </a:p>
          <a:p>
            <a:pPr algn="ctr"/>
            <a:r>
              <a:rPr lang="ru-RU" sz="2000" b="1" cap="none" spc="0" dirty="0" smtClean="0">
                <a:ln/>
                <a:solidFill>
                  <a:srgbClr val="92D050"/>
                </a:solidFill>
                <a:effectLst/>
              </a:rPr>
              <a:t>РЕШЕНИЕ: автономный ввод информации, расширение границ поисковиков,</a:t>
            </a:r>
          </a:p>
          <a:p>
            <a:pPr algn="ctr"/>
            <a:r>
              <a:rPr lang="ru-RU" sz="2000" b="1" cap="none" spc="0" dirty="0" smtClean="0">
                <a:ln/>
                <a:solidFill>
                  <a:srgbClr val="92D050"/>
                </a:solidFill>
                <a:effectLst/>
              </a:rPr>
              <a:t>активное подключение хозяйствующих субъектов</a:t>
            </a:r>
            <a:endParaRPr lang="ru-RU" sz="2000" b="1" cap="none" spc="0" dirty="0">
              <a:ln/>
              <a:solidFill>
                <a:srgbClr val="92D050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1878" y="3535506"/>
            <a:ext cx="11442556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chemeClr val="accent3"/>
                </a:solidFill>
              </a:rPr>
              <a:t>2. Субъективные</a:t>
            </a:r>
          </a:p>
          <a:p>
            <a:pPr algn="ctr"/>
            <a:r>
              <a:rPr lang="ru-RU" sz="2000" b="1" dirty="0" smtClean="0">
                <a:ln/>
                <a:solidFill>
                  <a:srgbClr val="FFFF00"/>
                </a:solidFill>
              </a:rPr>
              <a:t>Человеческий фактор и внутренние стереотипы</a:t>
            </a:r>
          </a:p>
          <a:p>
            <a:pPr algn="ctr"/>
            <a:r>
              <a:rPr lang="ru-RU" sz="2000" b="1" dirty="0" smtClean="0">
                <a:ln/>
                <a:solidFill>
                  <a:srgbClr val="92D050"/>
                </a:solidFill>
              </a:rPr>
              <a:t>РЕШЕНИЕ: настойчивая, целенаправленная и активная методическая помощь со стороны</a:t>
            </a:r>
          </a:p>
          <a:p>
            <a:pPr algn="ctr"/>
            <a:r>
              <a:rPr lang="ru-RU" sz="2000" b="1" dirty="0" smtClean="0">
                <a:ln/>
                <a:solidFill>
                  <a:srgbClr val="92D050"/>
                </a:solidFill>
              </a:rPr>
              <a:t>органа управления ветеринарии субъекта</a:t>
            </a:r>
          </a:p>
          <a:p>
            <a:pPr algn="ctr"/>
            <a:endParaRPr lang="ru-RU" sz="2000" b="1" dirty="0" smtClean="0">
              <a:ln/>
              <a:solidFill>
                <a:srgbClr val="FFFF00"/>
              </a:solidFill>
            </a:endParaRPr>
          </a:p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35950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8494" y="2967335"/>
            <a:ext cx="8275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СПАСИБО ЗА ВНИМАНИЕ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8049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144</TotalTime>
  <Words>390</Words>
  <Application>Microsoft Office PowerPoint</Application>
  <PresentationFormat>Широкоэкранный</PresentationFormat>
  <Paragraphs>54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Trebuchet MS</vt:lpstr>
      <vt:lpstr>Берлин</vt:lpstr>
      <vt:lpstr>Осуществление электронной ветеринарной сертификации на территории Владимирской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Осуществление электронной ветеринарной сертификации на территории Владимирской области</dc:title>
  <dc:creator>Admin</dc:creator>
  <cp:lastModifiedBy>Admin</cp:lastModifiedBy>
  <cp:revision>14</cp:revision>
  <dcterms:created xsi:type="dcterms:W3CDTF">2014-10-07T09:53:17Z</dcterms:created>
  <dcterms:modified xsi:type="dcterms:W3CDTF">2014-10-07T12:26:20Z</dcterms:modified>
</cp:coreProperties>
</file>