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56" r:id="rId2"/>
    <p:sldId id="263" r:id="rId3"/>
    <p:sldId id="280" r:id="rId4"/>
    <p:sldId id="262" r:id="rId5"/>
    <p:sldId id="275" r:id="rId6"/>
    <p:sldId id="261" r:id="rId7"/>
    <p:sldId id="276" r:id="rId8"/>
    <p:sldId id="278" r:id="rId9"/>
    <p:sldId id="272" r:id="rId10"/>
    <p:sldId id="273" r:id="rId11"/>
    <p:sldId id="274" r:id="rId12"/>
    <p:sldId id="257" r:id="rId13"/>
    <p:sldId id="268" r:id="rId14"/>
    <p:sldId id="270" r:id="rId15"/>
    <p:sldId id="269" r:id="rId16"/>
    <p:sldId id="259" r:id="rId17"/>
    <p:sldId id="260" r:id="rId18"/>
    <p:sldId id="264" r:id="rId19"/>
    <p:sldId id="265" r:id="rId20"/>
    <p:sldId id="277" r:id="rId21"/>
    <p:sldId id="279" r:id="rId22"/>
    <p:sldId id="266" r:id="rId23"/>
    <p:sldId id="281" r:id="rId2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02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01CF9DBB-5C8A-4292-A784-F8B6A480BADE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702" tIns="46351" rIns="92702" bIns="4635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5AD70025-B84B-4AEF-8020-BFC572488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70025-B84B-4AEF-8020-BFC5724886C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70025-B84B-4AEF-8020-BFC5724886C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70025-B84B-4AEF-8020-BFC5724886C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EF75A0-E700-4439-83D2-37AA1DA83F83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991D57-6D9D-499A-AF37-7B068569B58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9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1.jpeg"/><Relationship Id="rId10" Type="http://schemas.openxmlformats.org/officeDocument/2006/relationships/image" Target="../media/image4.png"/><Relationship Id="rId4" Type="http://schemas.openxmlformats.org/officeDocument/2006/relationships/image" Target="../media/image30.jpe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2.png"/><Relationship Id="rId3" Type="http://schemas.openxmlformats.org/officeDocument/2006/relationships/image" Target="../media/image33.jpeg"/><Relationship Id="rId7" Type="http://schemas.openxmlformats.org/officeDocument/2006/relationships/hyperlink" Target="https://www.google.ru/url?q=http://www.zarodiny.ru/about&amp;sa=U&amp;ei=y6J5U-ygOMiA4gT5xYCYDw&amp;ved=0CEEQ9QEwCjgU&amp;usg=AFQjCNE7jnjgQMO1gyHKAhYuWIX209vyXw" TargetMode="External"/><Relationship Id="rId12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hyperlink" Target="http://www.marinar.ru/uploads/posts/2012-11/1351961156_img4_extjapan5.jpg" TargetMode="External"/><Relationship Id="rId5" Type="http://schemas.openxmlformats.org/officeDocument/2006/relationships/image" Target="../media/image34.jpeg"/><Relationship Id="rId15" Type="http://schemas.openxmlformats.org/officeDocument/2006/relationships/image" Target="../media/image4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31.jpe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851648" cy="30575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Опыт внедрения</a:t>
            </a:r>
            <a:br>
              <a:rPr lang="ru-RU" dirty="0" smtClean="0"/>
            </a:br>
            <a:r>
              <a:rPr lang="ru-RU" dirty="0" smtClean="0"/>
              <a:t>и использования </a:t>
            </a:r>
            <a:br>
              <a:rPr lang="ru-RU" dirty="0" smtClean="0"/>
            </a:br>
            <a:r>
              <a:rPr lang="ru-RU" dirty="0" smtClean="0"/>
              <a:t>ФГИС «Меркурий» </a:t>
            </a:r>
            <a:br>
              <a:rPr lang="ru-RU" dirty="0" smtClean="0"/>
            </a:br>
            <a:r>
              <a:rPr lang="ru-RU" dirty="0" smtClean="0"/>
              <a:t>в госветслужбе </a:t>
            </a:r>
            <a:br>
              <a:rPr lang="ru-RU" dirty="0" smtClean="0"/>
            </a:br>
            <a:r>
              <a:rPr lang="ru-RU" dirty="0" smtClean="0"/>
              <a:t>города Москвы</a:t>
            </a:r>
            <a:endParaRPr lang="ru-RU" dirty="0"/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43578"/>
            <a:ext cx="3279136" cy="1214422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5647251"/>
            <a:ext cx="1276375" cy="1210749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5643578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2357430"/>
            <a:ext cx="3214678" cy="2643206"/>
          </a:xfrm>
        </p:spPr>
        <p:txBody>
          <a:bodyPr>
            <a:normAutofit/>
          </a:bodyPr>
          <a:lstStyle/>
          <a:p>
            <a:r>
              <a:rPr lang="ru-RU" sz="3150" b="1" dirty="0" smtClean="0">
                <a:solidFill>
                  <a:srgbClr val="002060"/>
                </a:solidFill>
              </a:rPr>
              <a:t>Разрешение департамента ветеринарии Минсельхоза России</a:t>
            </a:r>
            <a:endParaRPr lang="ru-RU" sz="3150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lum bright="-19000" contrast="-8000"/>
          </a:blip>
          <a:srcRect/>
          <a:stretch>
            <a:fillRect/>
          </a:stretch>
        </p:blipFill>
        <p:spPr bwMode="auto">
          <a:xfrm>
            <a:off x="214282" y="1285860"/>
            <a:ext cx="5857875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18573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На </a:t>
            </a:r>
            <a:r>
              <a:rPr lang="ru-RU" sz="2800" smtClean="0">
                <a:solidFill>
                  <a:srgbClr val="002060"/>
                </a:solidFill>
              </a:rPr>
              <a:t>базе Центра </a:t>
            </a:r>
            <a:r>
              <a:rPr lang="ru-RU" sz="2800" dirty="0" smtClean="0">
                <a:solidFill>
                  <a:srgbClr val="002060"/>
                </a:solidFill>
              </a:rPr>
              <a:t>повышения квалификации и переподготовки ветеринарных специалистов </a:t>
            </a: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ГБУ «</a:t>
            </a:r>
            <a:r>
              <a:rPr lang="ru-RU" sz="2800" dirty="0" err="1" smtClean="0">
                <a:solidFill>
                  <a:srgbClr val="002060"/>
                </a:solidFill>
              </a:rPr>
              <a:t>Мосветобъединение</a:t>
            </a:r>
            <a:r>
              <a:rPr lang="ru-RU" sz="2800" dirty="0" smtClean="0">
                <a:solidFill>
                  <a:srgbClr val="002060"/>
                </a:solidFill>
              </a:rPr>
              <a:t>» обучено более  </a:t>
            </a:r>
            <a:r>
              <a:rPr lang="ru-RU" sz="2800" b="1" dirty="0" smtClean="0">
                <a:solidFill>
                  <a:srgbClr val="002060"/>
                </a:solidFill>
              </a:rPr>
              <a:t>600</a:t>
            </a:r>
            <a:r>
              <a:rPr lang="ru-RU" sz="2800" dirty="0" smtClean="0">
                <a:solidFill>
                  <a:srgbClr val="002060"/>
                </a:solidFill>
              </a:rPr>
              <a:t> ветеринарных специалистов </a:t>
            </a:r>
            <a:r>
              <a:rPr lang="ru-RU" sz="2800" dirty="0" err="1" smtClean="0">
                <a:solidFill>
                  <a:srgbClr val="002060"/>
                </a:solidFill>
              </a:rPr>
              <a:t>госветслужбы</a:t>
            </a:r>
            <a:r>
              <a:rPr lang="ru-RU" sz="2800" dirty="0" smtClean="0">
                <a:solidFill>
                  <a:srgbClr val="002060"/>
                </a:solidFill>
              </a:rPr>
              <a:t> города Москвы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" name="Picture 4" descr="C:\Documents and Settings\m_alimov\Мои документы\фото меркурий\WP_20140919_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3500438"/>
            <a:ext cx="5643602" cy="2912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lum bright="2000" contrast="-24000"/>
          </a:blip>
          <a:srcRect/>
          <a:stretch>
            <a:fillRect/>
          </a:stretch>
        </p:blipFill>
        <p:spPr bwMode="auto">
          <a:xfrm>
            <a:off x="500034" y="1571612"/>
            <a:ext cx="3666094" cy="49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lum bright="2000" contrast="-24000"/>
          </a:blip>
          <a:srcRect/>
          <a:stretch>
            <a:fillRect/>
          </a:stretch>
        </p:blipFill>
        <p:spPr bwMode="auto">
          <a:xfrm>
            <a:off x="5072033" y="1572620"/>
            <a:ext cx="3529867" cy="49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 descr="X:\Комитет\Бабушкина\Золотая Осень 2014\Дополнительные фото\IMAG0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2214554"/>
            <a:ext cx="7215238" cy="4314996"/>
          </a:xfrm>
          <a:prstGeom prst="rect">
            <a:avLst/>
          </a:prstGeom>
          <a:noFill/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6482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Работа ветеринарных специалистов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города Москвы в ФГИС «Меркурий»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1472" y="1393585"/>
          <a:ext cx="7929562" cy="5464415"/>
        </p:xfrm>
        <a:graphic>
          <a:graphicData uri="http://schemas.openxmlformats.org/drawingml/2006/table">
            <a:tbl>
              <a:tblPr/>
              <a:tblGrid>
                <a:gridCol w="519112"/>
                <a:gridCol w="3408363"/>
                <a:gridCol w="4002087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предприятия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 предприятия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«АКРУС-МСК»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2-ой Котляковский переулок, д. 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 "Фирма Продснаб-93"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Рябиновая, д. 41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 Хладокомбинат "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Экарма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ЛТД"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Зеленоград, 2-й Западный проезд, д. 5, стр. 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"ИКМА"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Ижорская, д. 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"Мосрыбкомбинат"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1-ый Варшавский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пр-д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д.2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"Продовольственная база "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Очаково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Проектируемый проезд 1980, д. 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«Объединенная складская компания «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ЮВиСи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Кавказский бульвар, д. 57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"Хладокомбинат № 13"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Центросоюзный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пер, д. 21 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"Хладокомбинат № 7"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Хорошевское шоссе, д. 25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"Маэстро Экстра"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г.Москва, ул.Мартеновская, д.41, стр.2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"Салимекс"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Булатниковская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ул., дом 14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"ТПФ "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Портхладокомбинат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Ленинградское шоссе, д. 69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Плодоовощная база ЗАО "Красная Пресня"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2-й Хорошевский пр-д  д. 7,стр 1А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«НХК»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Новохохловская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д. 14, стр. 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«Паркет»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Никопольская, д. 6, корп. 2, стр. 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«Московский хладокомбинат № 14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ул. Рябиновая, д 47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«Фрегат»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Москва, Перовское шоссе, д. 25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ОАО "Хладокомбинат 5-6"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Дубининская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д.27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ООО «Рулог»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ул. Новоорловская, д. 3, стр. 6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ООО «Марр Руссия»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ул. Рябиновая, д. 43А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ООО МПЗ «Кампомос»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ул. Рябиновая, д. 32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ОАО "Московский хладокомбинат № 9"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Огородный проезд, д. 16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23.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ОАО "Коммерческий центр 100"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Лианозовский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пр-д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влад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6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ООО «КРЕАС»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 ул. 2-я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Лыковская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д. 67А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914400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25.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ООО «НИКИ»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г. Москва,  ул. 2-я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Лыковская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д. 67А</a:t>
                      </a:r>
                    </a:p>
                  </a:txBody>
                  <a:tcPr marL="27613" marR="27613" marT="559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648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Предприятия, на которых оформляются электронные ВСД в ФГИС «Меркурий»</a:t>
            </a:r>
            <a:endParaRPr lang="ru-RU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929190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900" b="1" dirty="0" smtClean="0">
                <a:solidFill>
                  <a:srgbClr val="002060"/>
                </a:solidFill>
              </a:rPr>
              <a:t>  </a:t>
            </a:r>
            <a:r>
              <a:rPr lang="ru-RU" b="1" dirty="0" smtClean="0">
                <a:solidFill>
                  <a:srgbClr val="002060"/>
                </a:solidFill>
              </a:rPr>
              <a:t>С 22.11.2011г. по 01.10.2014г. Ветеринарными специалистами государственной ветеринарной службы города Москвы было оформлено более 26 500 электронных ветеринарных справок формы № 4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в ФГИС «Меркурий».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5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1142984"/>
          <a:ext cx="4429124" cy="4857784"/>
        </p:xfrm>
        <a:graphic>
          <a:graphicData uri="http://schemas.openxmlformats.org/presentationml/2006/ole">
            <p:oleObj spid="_x0000_s53250" name="Acrobat Document" r:id="rId6" imgW="7111800" imgH="10052280" progId="AcroExch.Document.7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Таким образом не происходит отвлечение денежных средств  в размере  </a:t>
            </a:r>
            <a:r>
              <a:rPr lang="ru-RU" sz="2400" b="1" dirty="0" smtClean="0">
                <a:solidFill>
                  <a:srgbClr val="002060"/>
                </a:solidFill>
              </a:rPr>
              <a:t>380 тысяч рублей </a:t>
            </a:r>
            <a:r>
              <a:rPr lang="ru-RU" sz="2400" dirty="0" smtClean="0">
                <a:solidFill>
                  <a:srgbClr val="002060"/>
                </a:solidFill>
              </a:rPr>
              <a:t>от приносящей доход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300" b="1" u="sng" dirty="0" smtClean="0">
                <a:solidFill>
                  <a:srgbClr val="002060"/>
                </a:solidFill>
              </a:rPr>
              <a:t>ФГИС «Меркурий» позволяет госветслужбе города  Москвы: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Оформлять  ветеринарные сопроводительные документы  в электронном виде .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Получать всю необходимую информацию о перемещаемой по территории города Москвы  поднадзорной продукции внесенной в ФГИС «Меркурий»,  обеспечивая ее </a:t>
            </a:r>
            <a:r>
              <a:rPr lang="ru-RU" sz="2300" b="1" dirty="0" err="1" smtClean="0">
                <a:solidFill>
                  <a:srgbClr val="002060"/>
                </a:solidFill>
              </a:rPr>
              <a:t>прослеживаемость</a:t>
            </a:r>
            <a:r>
              <a:rPr lang="ru-RU" sz="2300" b="1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Исключить фальсификацию данных в ветеринарных сопроводительных документах и их подлога.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Заблаговременно иметь информацию о поступающих грузах.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Автоматизировать  работу  по оформлению актов отборов проб, с автоматическим направлением его в ФГИС «Веста» .</a:t>
            </a:r>
          </a:p>
          <a:p>
            <a:pPr algn="just">
              <a:spcBef>
                <a:spcPts val="0"/>
              </a:spcBef>
            </a:pPr>
            <a:r>
              <a:rPr lang="ru-RU" sz="2300" b="1" dirty="0" smtClean="0">
                <a:solidFill>
                  <a:srgbClr val="002060"/>
                </a:solidFill>
              </a:rPr>
              <a:t>Получать в автоматическом режиме  в электронном виде результаты лабораторных исследований  из ФГИС  «Веста»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C:\Documents and Settings\m_alimov\Мои документы\lqNjsuD2d0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8762" y="3143248"/>
            <a:ext cx="5628047" cy="3714752"/>
          </a:xfrm>
          <a:prstGeom prst="rect">
            <a:avLst/>
          </a:prstGeom>
          <a:noFill/>
        </p:spPr>
      </p:pic>
      <p:pic>
        <p:nvPicPr>
          <p:cNvPr id="1030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10" name="Picture 1" descr="Знак ГВС Москв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"/>
          <p:cNvPicPr>
            <a:picLocks noChangeAspect="1" noChangeArrowheads="1"/>
          </p:cNvPicPr>
          <p:nvPr/>
        </p:nvPicPr>
        <p:blipFill>
          <a:blip r:embed="rId5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2286016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С апреля 2012г. в ФГИС «Меркурий» ведется учет поступающей продукции из стран  членов Таможенного союза на территорию города Москвы на обслуживаемые ГБУ «</a:t>
            </a:r>
            <a:r>
              <a:rPr lang="ru-RU" sz="2800" b="1" dirty="0" err="1" smtClean="0">
                <a:solidFill>
                  <a:srgbClr val="002060"/>
                </a:solidFill>
              </a:rPr>
              <a:t>Мосветобъединение</a:t>
            </a:r>
            <a:r>
              <a:rPr lang="ru-RU" sz="2800" b="1" dirty="0" smtClean="0">
                <a:solidFill>
                  <a:srgbClr val="002060"/>
                </a:solidFill>
              </a:rPr>
              <a:t>» объекты.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6" cstate="print">
            <a:lum contrast="-25000"/>
          </a:blip>
          <a:srcRect l="15381" t="31250" r="11377" b="15039"/>
          <a:stretch>
            <a:fillRect/>
          </a:stretch>
        </p:blipFill>
        <p:spPr bwMode="auto">
          <a:xfrm>
            <a:off x="142844" y="5857892"/>
            <a:ext cx="26432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7" cstate="print">
            <a:lum bright="-4000" contrast="-23000"/>
          </a:blip>
          <a:srcRect l="34619" t="19726" r="33863" b="11914"/>
          <a:stretch>
            <a:fillRect/>
          </a:stretch>
        </p:blipFill>
        <p:spPr bwMode="auto">
          <a:xfrm>
            <a:off x="142844" y="3286124"/>
            <a:ext cx="264320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3857628"/>
            <a:ext cx="5572132" cy="25717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900" b="1" dirty="0" smtClean="0">
                <a:solidFill>
                  <a:srgbClr val="002060"/>
                </a:solidFill>
              </a:rPr>
              <a:t> 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571868" y="1571612"/>
            <a:ext cx="557213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</a:rPr>
              <a:t>В настоящее время 686 ветеринарных специалистов </a:t>
            </a:r>
            <a:r>
              <a:rPr lang="ru-RU" sz="2400" b="1" dirty="0" err="1" smtClean="0">
                <a:solidFill>
                  <a:srgbClr val="002060"/>
                </a:solidFill>
              </a:rPr>
              <a:t>госветслужбы</a:t>
            </a:r>
            <a:r>
              <a:rPr lang="ru-RU" sz="2400" b="1" dirty="0" smtClean="0">
                <a:solidFill>
                  <a:srgbClr val="002060"/>
                </a:solidFill>
              </a:rPr>
              <a:t> города Москвы имеют доступ к ФГИС «Меркурий» (84% от общего числа ветеринарных специалистов)</a:t>
            </a:r>
          </a:p>
        </p:txBody>
      </p:sp>
      <p:pic>
        <p:nvPicPr>
          <p:cNvPr id="22532" name="Picture 4" descr="C:\Documents and Settings\m_alimov\Мои документы\ogoom.com_1312116175_wondershare-liveboo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214422"/>
            <a:ext cx="2431933" cy="2500331"/>
          </a:xfrm>
          <a:prstGeom prst="rect">
            <a:avLst/>
          </a:prstGeom>
          <a:noFill/>
        </p:spPr>
      </p:pic>
      <p:pic>
        <p:nvPicPr>
          <p:cNvPr id="22533" name="Picture 5" descr="C:\Documents and Settings\m_alimov\Мои документы\493def44b6d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857627"/>
            <a:ext cx="3000396" cy="2247989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786182" y="4572008"/>
            <a:ext cx="50006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445 рабочих мест с выходом в Интернет (91 % от общего количества).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C:\Documents and Settings\m_alimov\Мои документы\fec69d93dcb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500306"/>
            <a:ext cx="1763688" cy="2232248"/>
          </a:xfrm>
          <a:prstGeom prst="rect">
            <a:avLst/>
          </a:prstGeom>
          <a:noFill/>
        </p:spPr>
      </p:pic>
      <p:sp>
        <p:nvSpPr>
          <p:cNvPr id="14" name="Содержимое 12"/>
          <p:cNvSpPr txBox="1">
            <a:spLocks/>
          </p:cNvSpPr>
          <p:nvPr/>
        </p:nvSpPr>
        <p:spPr>
          <a:xfrm>
            <a:off x="0" y="1000108"/>
            <a:ext cx="9144000" cy="1071570"/>
          </a:xfrm>
          <a:prstGeom prst="rect">
            <a:avLst/>
          </a:prstGeom>
        </p:spPr>
        <p:txBody>
          <a:bodyPr vert="horz">
            <a:normAutofit fontScale="32500" lnSpcReduction="20000"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Необходимое оборудование для оснащения одного рабочего места ветеринарного врача, с целью  работы в ФГИС «Меркурий»:</a:t>
            </a:r>
          </a:p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ru-RU" sz="7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ru-RU" sz="7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5624" y="0"/>
            <a:ext cx="1204937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6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3143272"/>
          </a:xfrm>
        </p:spPr>
        <p:txBody>
          <a:bodyPr>
            <a:noAutofit/>
          </a:bodyPr>
          <a:lstStyle/>
          <a:p>
            <a:pPr>
              <a:spcBef>
                <a:spcPts val="50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- 1 ноутбук (операционная система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8, операционная память не менее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GB 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17 768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 (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Lenovo 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IdeaPad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Z5070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spcBef>
                <a:spcPts val="50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- 1 USB модем (3G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Huawei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 3131 GSM) 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999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рублей;</a:t>
            </a:r>
          </a:p>
          <a:p>
            <a:pPr>
              <a:spcBef>
                <a:spcPts val="50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- 1 принтер (HP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LaserJet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P1102) 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3400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рублей;</a:t>
            </a:r>
          </a:p>
          <a:p>
            <a:pPr>
              <a:spcBef>
                <a:spcPts val="50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доступ к сети интернет (тарифный план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Хайвей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»)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350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рублей/месяц (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4200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 год);</a:t>
            </a:r>
          </a:p>
          <a:p>
            <a:pPr>
              <a:spcBef>
                <a:spcPts val="50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-усиленная электронная цифровая подпись (удостоверяющий центр «Электронная Москва» - тариф «Квалифицированный» ) –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8000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рублей + Лицензия 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КриптоАРМ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Стандарт»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v.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рублей/год.</a:t>
            </a:r>
          </a:p>
          <a:p>
            <a:pPr>
              <a:spcBef>
                <a:spcPts val="500"/>
              </a:spcBef>
            </a:pP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Итого:</a:t>
            </a:r>
            <a:r>
              <a:rPr lang="ru-RU" sz="2400" b="1" i="1" dirty="0" smtClean="0"/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около 35000 руб. в первый год, и далее ежегодно: 4200 руб. за Интернет + 1200 руб. за лицензию к ЭЦП.</a:t>
            </a:r>
            <a:endParaRPr lang="ru-RU" sz="2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3116"/>
            <a:ext cx="4143372" cy="785818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367 сообщений на форуме </a:t>
            </a:r>
            <a:r>
              <a:rPr lang="ru-RU" sz="2400" b="1" dirty="0" err="1" smtClean="0">
                <a:solidFill>
                  <a:srgbClr val="002060"/>
                </a:solidFill>
              </a:rPr>
              <a:t>Россельхознадзора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 cstate="print"/>
          <a:srcRect t="18021" r="2343" b="7052"/>
          <a:stretch>
            <a:fillRect/>
          </a:stretch>
        </p:blipFill>
        <p:spPr bwMode="auto">
          <a:xfrm>
            <a:off x="0" y="2857496"/>
            <a:ext cx="4071966" cy="211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7158" y="1000108"/>
            <a:ext cx="857256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</a:rPr>
              <a:t>Направлено предложений  по модернизации и доработке  ФГИС «Меркурий» в период </a:t>
            </a:r>
          </a:p>
          <a:p>
            <a:r>
              <a:rPr lang="ru-RU" sz="2700" b="1" dirty="0" smtClean="0">
                <a:solidFill>
                  <a:srgbClr val="002060"/>
                </a:solidFill>
              </a:rPr>
              <a:t>с 04.2011г. по 09.2014г.: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b="3502"/>
          <a:stretch>
            <a:fillRect/>
          </a:stretch>
        </p:blipFill>
        <p:spPr bwMode="auto">
          <a:xfrm>
            <a:off x="3071802" y="4929198"/>
            <a:ext cx="3866002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/>
          <p:cNvSpPr txBox="1">
            <a:spLocks/>
          </p:cNvSpPr>
          <p:nvPr/>
        </p:nvSpPr>
        <p:spPr>
          <a:xfrm>
            <a:off x="3786182" y="4000504"/>
            <a:ext cx="3357554" cy="1000132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89 сообщений на электронную почту разработчиков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6572264" y="1928802"/>
            <a:ext cx="2571736" cy="100013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Более 30 официальных обращений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 cstate="print"/>
          <a:srcRect l="37663" t="19531" r="31885" b="11133"/>
          <a:stretch>
            <a:fillRect/>
          </a:stretch>
        </p:blipFill>
        <p:spPr bwMode="auto">
          <a:xfrm>
            <a:off x="7072298" y="3143248"/>
            <a:ext cx="2071702" cy="249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Documents and Settings\m_alimov\Мои документы\Samsung-Galaxy-S3-más-problemas-en-Wi-Fi-Para-cuándo-Android-4.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643322"/>
            <a:ext cx="3214678" cy="3214678"/>
          </a:xfrm>
          <a:prstGeom prst="rect">
            <a:avLst/>
          </a:prstGeom>
          <a:noFill/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3500462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Отсутствие возможности подсистемы «</a:t>
            </a:r>
            <a:r>
              <a:rPr lang="ru-RU" dirty="0" err="1" smtClean="0">
                <a:solidFill>
                  <a:srgbClr val="002060"/>
                </a:solidFill>
              </a:rPr>
              <a:t>Меркурий.ГВЭ</a:t>
            </a:r>
            <a:r>
              <a:rPr lang="ru-RU" dirty="0" smtClean="0">
                <a:solidFill>
                  <a:srgbClr val="002060"/>
                </a:solidFill>
              </a:rPr>
              <a:t>» работы в режиме «</a:t>
            </a:r>
            <a:r>
              <a:rPr lang="ru-RU" dirty="0" err="1" smtClean="0">
                <a:solidFill>
                  <a:srgbClr val="002060"/>
                </a:solidFill>
              </a:rPr>
              <a:t>офф-лайн</a:t>
            </a:r>
            <a:r>
              <a:rPr lang="ru-RU" dirty="0" smtClean="0">
                <a:solidFill>
                  <a:srgbClr val="002060"/>
                </a:solidFill>
              </a:rPr>
              <a:t>» (необходимо постоянное подключение к сети Интернет).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6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одержимое 12"/>
          <p:cNvSpPr txBox="1">
            <a:spLocks/>
          </p:cNvSpPr>
          <p:nvPr/>
        </p:nvSpPr>
        <p:spPr>
          <a:xfrm>
            <a:off x="0" y="1214422"/>
            <a:ext cx="9144000" cy="107157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Проблемы, возникающие при работе в ФГИС «Меркурий»: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2571768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Отсутствие взаимной интеграции  ФГИС «Меркурий» с учетными программами предприятий для автоматизации процесса оформления электронных ветеринарных сопроводительных документов, при необходимости оформления большого количества ветеринарных сопроводительных документов.</a:t>
            </a:r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5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одержимое 12"/>
          <p:cNvSpPr txBox="1">
            <a:spLocks/>
          </p:cNvSpPr>
          <p:nvPr/>
        </p:nvSpPr>
        <p:spPr>
          <a:xfrm>
            <a:off x="0" y="1214422"/>
            <a:ext cx="9144000" cy="107157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Проблемы, возникающие при работе в ФГИС «Меркурий»: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4034" name="Picture 2" descr="C:\Users\Максим\Documents\0\15d287e1b89f066d6b1562b06ee852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4509120"/>
            <a:ext cx="3323887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ограничения доступа ветеринарных специалистов только к ветеринарным сертификатам, по которым продукция поступает в адрес обслуживаемых ими предприятий.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формы для печати на бланках установленного образца  ветеринарных сопроводительных документов, при формировании их в ФГИС «Меркурий» не содержат всех данных предусмотренных  «Правилами организации работы по выдаче ветеринарных сопроводительных документов», утвержденных приказом Минсельхоза России от 16 ноября 2006 г. № 422.</a:t>
            </a:r>
          </a:p>
          <a:p>
            <a:endParaRPr lang="ru-RU" dirty="0"/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одержимое 12"/>
          <p:cNvSpPr txBox="1">
            <a:spLocks/>
          </p:cNvSpPr>
          <p:nvPr/>
        </p:nvSpPr>
        <p:spPr>
          <a:xfrm>
            <a:off x="0" y="1196752"/>
            <a:ext cx="9144000" cy="107157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Проблемы, возникающие при работе в ФГИС «Меркурий»: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85992"/>
            <a:ext cx="4427984" cy="2451692"/>
          </a:xfrm>
        </p:spPr>
        <p:txBody>
          <a:bodyPr>
            <a:noAutofit/>
          </a:bodyPr>
          <a:lstStyle/>
          <a:p>
            <a:pPr algn="ctr">
              <a:spcBef>
                <a:spcPts val="10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курс обучения</a:t>
            </a:r>
          </a:p>
          <a:p>
            <a:pPr algn="ctr">
              <a:spcBef>
                <a:spcPts val="1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ветспециалистов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algn="ctr">
              <a:spcBef>
                <a:spcPts val="10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субъектов РФ</a:t>
            </a:r>
          </a:p>
          <a:p>
            <a:pPr algn="ctr">
              <a:spcBef>
                <a:spcPts val="10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работе в </a:t>
            </a:r>
          </a:p>
          <a:p>
            <a:pPr algn="ctr">
              <a:spcBef>
                <a:spcPts val="10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ФГИС «Меркурий»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8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 descr="X:\Комитет\ВСО КВ\Алимов М.В\Фото Меркурий\_MG_5247.JPG"/>
          <p:cNvPicPr>
            <a:picLocks noChangeAspect="1" noChangeArrowheads="1"/>
          </p:cNvPicPr>
          <p:nvPr/>
        </p:nvPicPr>
        <p:blipFill>
          <a:blip r:embed="rId5" cstate="print"/>
          <a:srcRect b="15789"/>
          <a:stretch>
            <a:fillRect/>
          </a:stretch>
        </p:blipFill>
        <p:spPr bwMode="auto">
          <a:xfrm>
            <a:off x="4500562" y="2285992"/>
            <a:ext cx="4429125" cy="2214578"/>
          </a:xfrm>
          <a:prstGeom prst="rect">
            <a:avLst/>
          </a:prstGeom>
          <a:noFill/>
        </p:spPr>
      </p:pic>
      <p:pic>
        <p:nvPicPr>
          <p:cNvPr id="40963" name="Picture 3" descr="X:\Комитет\ВСО КВ\Алимов М.В\Фото Меркурий\_MG_5262.JPG"/>
          <p:cNvPicPr>
            <a:picLocks noChangeAspect="1" noChangeArrowheads="1"/>
          </p:cNvPicPr>
          <p:nvPr/>
        </p:nvPicPr>
        <p:blipFill>
          <a:blip r:embed="rId6" cstate="print"/>
          <a:srcRect r="6897"/>
          <a:stretch>
            <a:fillRect/>
          </a:stretch>
        </p:blipFill>
        <p:spPr bwMode="auto">
          <a:xfrm>
            <a:off x="285720" y="4562639"/>
            <a:ext cx="4071966" cy="2295361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0" y="928670"/>
            <a:ext cx="9144000" cy="57150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lvl="0" algn="ctr">
              <a:buClr>
                <a:schemeClr val="accent3"/>
              </a:buClr>
              <a:buSzPct val="95000"/>
            </a:pPr>
            <a:r>
              <a:rPr lang="ru-RU" sz="2800" b="1" dirty="0" smtClean="0">
                <a:solidFill>
                  <a:srgbClr val="002060"/>
                </a:solidFill>
              </a:rPr>
              <a:t>Центр повышения квалификации ветеринарных специалистов ГБУ «</a:t>
            </a:r>
            <a:r>
              <a:rPr lang="ru-RU" sz="2800" b="1" dirty="0" err="1" smtClean="0">
                <a:solidFill>
                  <a:srgbClr val="002060"/>
                </a:solidFill>
              </a:rPr>
              <a:t>Мосветобъединенние</a:t>
            </a:r>
            <a:r>
              <a:rPr lang="ru-RU" sz="2800" b="1" dirty="0" smtClean="0">
                <a:solidFill>
                  <a:srgbClr val="002060"/>
                </a:solidFill>
              </a:rPr>
              <a:t>» ( лицензия № 030616 от 02.03.2012 г.)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3729" name="Picture 1" descr="X:\Комитет\ВСО КВ\Алимов М.В\Фото Меркурий\_MG_5282.JPG"/>
          <p:cNvPicPr>
            <a:picLocks noChangeAspect="1" noChangeArrowheads="1"/>
          </p:cNvPicPr>
          <p:nvPr/>
        </p:nvPicPr>
        <p:blipFill>
          <a:blip r:embed="rId7" cstate="print"/>
          <a:srcRect l="9926" t="15533"/>
          <a:stretch>
            <a:fillRect/>
          </a:stretch>
        </p:blipFill>
        <p:spPr bwMode="auto">
          <a:xfrm>
            <a:off x="4500562" y="4580295"/>
            <a:ext cx="4429156" cy="2277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5720" y="4429132"/>
            <a:ext cx="4714876" cy="24288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К процессу обучения привлекаются разработчики программы.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Обучено  3 группы ветеринарных специалистов (48 человек):  </a:t>
            </a:r>
          </a:p>
        </p:txBody>
      </p:sp>
      <p:pic>
        <p:nvPicPr>
          <p:cNvPr id="1030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79136" cy="1142984"/>
          </a:xfrm>
          <a:prstGeom prst="rect">
            <a:avLst/>
          </a:prstGeom>
          <a:noFill/>
        </p:spPr>
      </p:pic>
      <p:pic>
        <p:nvPicPr>
          <p:cNvPr id="10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X:\Комитет\ВСО КВ\Алимов М.В\Фото Меркурий\_MG_52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214554"/>
            <a:ext cx="4357718" cy="2286016"/>
          </a:xfrm>
          <a:prstGeom prst="rect">
            <a:avLst/>
          </a:prstGeom>
          <a:noFill/>
        </p:spPr>
      </p:pic>
      <p:pic>
        <p:nvPicPr>
          <p:cNvPr id="39938" name="Picture 2" descr="X:\Комитет\ВСО КВ\Алимов М.В\Фото Меркурий\_MG_52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2214554"/>
            <a:ext cx="4000528" cy="2286016"/>
          </a:xfrm>
          <a:prstGeom prst="rect">
            <a:avLst/>
          </a:prstGeom>
          <a:noFill/>
        </p:spPr>
      </p:pic>
      <p:pic>
        <p:nvPicPr>
          <p:cNvPr id="39939" name="Picture 3" descr="X:\Комитет\ВСО КВ\Алимов М.В\Фото Меркурий\_MG_52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4572008"/>
            <a:ext cx="4000528" cy="2285992"/>
          </a:xfrm>
          <a:prstGeom prst="rect">
            <a:avLst/>
          </a:prstGeom>
          <a:noFill/>
        </p:spPr>
      </p:pic>
      <p:sp>
        <p:nvSpPr>
          <p:cNvPr id="12" name="Содержимое 2"/>
          <p:cNvSpPr txBox="1">
            <a:spLocks/>
          </p:cNvSpPr>
          <p:nvPr/>
        </p:nvSpPr>
        <p:spPr>
          <a:xfrm>
            <a:off x="0" y="928670"/>
            <a:ext cx="9144000" cy="57150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lvl="0" algn="ctr">
              <a:buClr>
                <a:schemeClr val="accent3"/>
              </a:buClr>
              <a:buSzPct val="95000"/>
            </a:pPr>
            <a:r>
              <a:rPr lang="ru-RU" sz="2800" b="1" dirty="0" smtClean="0">
                <a:solidFill>
                  <a:srgbClr val="002060"/>
                </a:solidFill>
              </a:rPr>
              <a:t>Центр повышения квалификации ветеринарных специалистов ГБУ «</a:t>
            </a:r>
            <a:r>
              <a:rPr lang="ru-RU" sz="2800" b="1" dirty="0" err="1" smtClean="0">
                <a:solidFill>
                  <a:srgbClr val="002060"/>
                </a:solidFill>
              </a:rPr>
              <a:t>Мосветобъединенние</a:t>
            </a:r>
            <a:r>
              <a:rPr lang="ru-RU" sz="2800" b="1" dirty="0" smtClean="0">
                <a:solidFill>
                  <a:srgbClr val="002060"/>
                </a:solidFill>
              </a:rPr>
              <a:t>» ( лицензия  № 030616 от 02.03.2012 г.)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6868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err="1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Пилотный</a:t>
            </a:r>
            <a:r>
              <a:rPr lang="ru-RU" sz="44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 проект № 1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71612"/>
            <a:ext cx="8686800" cy="450851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cap="all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Минэкономразвития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cap="all" dirty="0" smtClean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7030A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cap="all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Национальный институт системных исследований  проблем предпринимательства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500562" y="2000240"/>
            <a:ext cx="484188" cy="642926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071563" y="3071810"/>
            <a:ext cx="484187" cy="1214445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7500938" y="3071809"/>
            <a:ext cx="484187" cy="1285885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500563" y="3429000"/>
            <a:ext cx="484187" cy="857256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3" y="4429132"/>
            <a:ext cx="2214578" cy="150017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Холдинг </a:t>
            </a:r>
            <a:r>
              <a:rPr lang="ru-RU" dirty="0" err="1">
                <a:solidFill>
                  <a:srgbClr val="002060"/>
                </a:solidFill>
              </a:rPr>
              <a:t>Мираторг</a:t>
            </a:r>
            <a:r>
              <a:rPr lang="ru-RU" dirty="0">
                <a:solidFill>
                  <a:srgbClr val="002060"/>
                </a:solidFill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Белгородская область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14744" y="4357694"/>
            <a:ext cx="2214562" cy="157161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Дистрибъютерский</a:t>
            </a:r>
            <a:r>
              <a:rPr lang="ru-RU" dirty="0">
                <a:solidFill>
                  <a:srgbClr val="002060"/>
                </a:solidFill>
              </a:rPr>
              <a:t> центр «</a:t>
            </a:r>
            <a:r>
              <a:rPr lang="ru-RU" dirty="0" err="1">
                <a:solidFill>
                  <a:srgbClr val="002060"/>
                </a:solidFill>
              </a:rPr>
              <a:t>Мираторг</a:t>
            </a:r>
            <a:r>
              <a:rPr lang="ru-RU" dirty="0">
                <a:solidFill>
                  <a:srgbClr val="002060"/>
                </a:solidFill>
              </a:rPr>
              <a:t>»,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Московская область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58082" y="4286256"/>
            <a:ext cx="1785918" cy="157161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Розничный магазин «</a:t>
            </a:r>
            <a:r>
              <a:rPr lang="ru-RU" dirty="0" err="1">
                <a:solidFill>
                  <a:srgbClr val="002060"/>
                </a:solidFill>
              </a:rPr>
              <a:t>Мираторг</a:t>
            </a:r>
            <a:r>
              <a:rPr lang="ru-RU" dirty="0">
                <a:solidFill>
                  <a:srgbClr val="002060"/>
                </a:solidFill>
              </a:rPr>
              <a:t>»,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г. Москвы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500298" y="5286377"/>
            <a:ext cx="1214452" cy="484186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000760" y="5214950"/>
            <a:ext cx="1285884" cy="484186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202" name="Picture 10" descr="http://t0.gstatic.com/images?q=tbn:ANd9GcSpBDtwSqkBKgLMV5pAKkSYl6OqRN7EfNccERB52jsDT6ar_G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29313"/>
            <a:ext cx="27860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4" name="AutoShape 16" descr="data:image/jpeg;base64,/9j/4AAQSkZJRgABAQAAAQABAAD/2wCEAAkGBwgHBgkIBwgKCgkLDRYPDQwMDRsUFRAWIB0iIiAdHx8kKDQsJCYxJx8fLT0tMTU3Ojo6Iys/RD84QzQ5OjcBCgoKDQwNGg8PGjclHyU3Nzc3Nzc3Nzc3Nzc3Nzc3Nzc3Nzc3Nzc3Nzc3Nzc3Nzc3Nzc3Nzc3Nzc3Nzc3Nzc3N//AABEIAI8AtQMBIgACEQEDEQH/xAAbAAABBQEBAAAAAAAAAAAAAAAFAQIDBAYAB//EAEAQAAIBAwMBBQUECAQGAwAAAAECAwAEEQUSITEGE0FRYRQicYGRMqHB0RUjQlJTsdLhM3KS8AckQ6LC8TQ1Yv/EABgBAQEBAQEAAAAAAAAAAAAAAAABAgME/8QAIREBAQACAgICAwEAAAAAAAAAAAECESExAxIiQRMyUSP/2gAMAwEAAhEDEQA/ANZY20c3e7lU4GR9f71SuoDb7c4YNyCKmtFYTHaXRQCGIPhTr50nSMRjIC9VOeMU3E1VHIpsiiSMr5005BxinA1doFkbSR60lTXcbCUlRweagw37rfSgdXUmG8iPiK7Bqo6nU3kV3NFKa6kzXdaBa6kpRycDk1ESW8XeyAHp4mjKME4UDaBjNC427obRgk9eetPM79CSB5Yoq5PJls1A0nw+lVyynnDZ86idiD+1UFzecHHjT45hG6MeikE8ZNDi+Bndz5Zp0bgod3B881nQ2FrcxSossLh1z1HgfI+VGx4fDNZHQTuhcn+J1x14Fa9D7inzFaWGMea6uPWuqKBizkGXjwyycAhgR6jNQW8KiQR58cEGrbyGys7VwBkFt3rzTYP1s3fJglm3Y+FJ62nyG5La0h02aRo4S6RE5IGQcGsNJrDW8WZu63hQcYJ3Z6V6Fdl/0bcbl6wtnPh7ted6V2cTXYZbqS6MTI2xQEyMADHjWkoVqmoi+EbjaCo6L1oeXbzP1qLVY10nUp7QyFxFIV3Y64ro5I5Iw65waMn96/g7fWnd9J++3+qmZU/vfdXZT1+goH+0Sj/qP9acLmX+I/1qHK+Z+lKNvmfpQWPaZv4r/WkNzL/Fb61ECuPtH6UvuH9s/wCmglF1L07w0R0qZhMk04MkYyNm0c0JRQzYBPxq2LgABF3KB44oNMt1aOMraZ8+B+dL3lpj/wCEcemPzoPaSMRuRsgdc0StwbhC8XIBwfjUU4vZnraSfd+dRk2GebWUfBf71MbeX9w1ntR1uCJmhtyskvQsThV/Oii0p0tF3PDKo89poZf3NgigWcjSSE+8pONo+lA5LyWWTdPKzeXPHyqtI24jYxT14qptvOyc5nhuQQPckH3j+1baPmFP8orz7sHbyRW10xziVkYZPOMGvQITmFPhUWHYrq6uooRPb96Ykzlfs48+a63hZe7eMABJBnJxUrERosrbt28BQPP4U90V7AgEhnYEMPDisS4S+s7asys9vocmEk1lNGEXc0bKPe8SMVkOy9zBaxXnesqQwkFmPRfA5rW2QZoCe8B8OR9a84tLWVU1aOV9sU1rJJz+1tbI/lW2GO1ktfTzTRjvXknbbzyctxz86it4rm0hb2mJo0yMMwzUt6I9yCNhtdA/HnQySO8mLb3O3OCrPx9KrNXzeQhtpl974Gl9rhzgyiqMFik14sJlcK2BnPxqfWrCx0exjvLu4ud0zYSOMA5bGfpV0LHtcH8UU5bqE/8AVFUNGtrDVYLs291dR3NrGZGidV6c+lLr1rbaFDC11PcTTzAlIkVckZxmmgRW4j8HFOFzFkDeMk4qnolpa6jbe2W0s+YjzHIAMHGR0qFrKWG7e3t5C+wD7WB18aaB9YJVXiKT/SaXupscwyfNTQuO9vYCBcGVl/eDE0Yg7+aETRmRkYAg7j0rO1Rqs6nKo4PoCK0GgTMVkiXIH2uR41nbq5mtm2MZTJjOwE/+qL9kpZZlkaYAOc8A5wMjFBou5vJz3VkqSTt9lXOB8TXn2r2L6FfT2eosslzw5III558K1famSaHQbuS2mkhlAXa8bEEe8PEV5FfXzm4Z7iVmeVi25zkk/E1my5Uo28sTthFUZ6YGaK6FZRfpGIXKKwJOUY8Hg4++shp14zXULI3HeAE/PFaywkW3vop2fcVYMQPP8+ta1pI22gKsN3exIqqilcKp4XrgD5VrbeZDsh3DvO7D7fHH+xWT0oBdVvWCEh0Q7iDknyzRyCBhde1LgOV2jI5AwKrQt8ua6mwW5EK9829skAk+FdWWkdtbx3DmOVcgLu55wQOtN7pmsg64ARsEUl9ctaXg7kLl9y8dacRcGP2e3RHDDfhjjw8/nWJZbddxqyyTfVWtIdXSQqwA3eBrIa9BLfXklrZxt+o3QgrySDu4rT2MQh0qd2AB2MQN2Sp5NAknNvrLrAoZlQOwY9fcy3zrXOuU43w889leJpDs5idVbPOMjNC7pXfCJdvA6uwY7VO7p51vtSjVJ5IBEu4xrvwvLSbMfjWM7SaZcLHJqL2kEtj3oB74gDJ46YJ6+lWXlih2mlrXV4JbzVXa3jZXkDBcYzz0o72puez3aHS4IItZgtbmE7o2cEjnqpx4cCsUj24uM/o3T8bfDdgf9lXVuLcdNOsfo/8ARW0HOycOgaM9xPqOt2d3czDbxkhR4nJ5JPFSdrI+zmt+zXFhrdpa3NuuOpCuDyOnII8DWelnt9jH9H2OceCSf0VHZyQ+zQhrCzZti5LRyZPHX7NBo+zEmhdnrGeN9Xt7maZ97ben+UZ/nVa9b9Ia1cz6ZqhFsyJtCIpHTB6jzFCy1sR/9fZ9Oogl/pqrEsHtUh9gtcbBgdzLx91AaOlTn7Wolh628f5VqdCVzpqq0pYxnZkDHArAkW2fdsLX5W835VseyF5ANKaIRSApIQUit5CBnnyzWPJ0B+rWV1c6lO7XoAVtqKYVO0DpWh7FxPDvSSTvDyd20L5ccVhtWnim1W9kW3yGmblopgeviBWw/wCHZUwSYTbhm8GHgv73NX6B7tUVTQbxpGCoEySxwByK8X1JYZ8GKaAsCerivae0kCX2k3NgZI1e4TaBJnHXxxzihOi/8O+zsYjOolbuU8kBnjT6bsn5mknOyx5Zp6E+5bt3ko5xF7x+Qr1bs5pcc8a3FzE6FjlIyhXI8/Pxre6RY2GnXaQ6db29vGr4VYVC8fKm9rT+vgdW+yhBwM+NU0qJGkOASqIMc5wBVqC5h3Huw8h//KkiqdnCrgTOTIzKMGTy+HQVY01pmMhk3bc8ZGMVVEu/kUbRbSdc8kV1WXHvHmuqDJam8UWnmWF/1qYwA+ACSB54q2t/cWK9+NsxRcck5b5eFH7+NF0JgwBCqpIxWUt447uOSKbJXbuUA4yQeK834bOq7/ll7gnZ6ziGW3ubaSJmVsMxBGcVnWuGt9gjcGbbhvXJIP3ZohpjSXUd1eOx/wCTDFgxwMY6D6eNDrzU7XVIWRLUpMCFMpxn7Jzj0p/p9pfTo+5dbiKW6nxkTSMQPPCAfhQfXJYpezMkEsbLulKoVcrlhkjOPgKbL7lg8qtIFlDCBQud7Bsnj0Hw6VTnluRpNwlyiM+3eneZD7Rt6Lg58eh55+eplq9MXH+MpFo1wbgDapJTqZZcfXNW49CuicbYPnNL5/5qP2wUrFk+fHlU8RjEg3OgycD3uvNd9uTMtoVy25dluOcf4kh/8q5ez10iBQtr7oAzuk/qrUnZvOHX7Y6Guum7iKWQqWVFDNjnA4orMLoF0SMCzHu55Mh/8qrroV37RIMWmAoySHIPw96tQt0gl7sI25QAenjTIWWSaYgYAG3HwzU3UZs6DeZHv2HTP+E/9VFOzNtq1ut3DaTWKqsilg8TnJK+HNEnABHH7P407s/KUur9e7d+YjlQPFT5n0qZ34qyk2i3091cyM9jvaeTce4PJ3nPjWv7BWUtmJUmMRJcn9Wm0Y2j19KoxndNcHBH/MS8Hw99qN9nDtuMef5U2LOpzbdTZG+0yLt++rGnnvpOWOEHhwKq6xGW1RXVclYuv1q7YwtuC9OM8cVVFdLdpb8GRMbZFwSOpovryJPtjX7QBzz8Mfyqjp1rtv14HEi/zq5rOIrxQejJ0Hxqxap21qwjUb9oHHAFXIbNPsuzMc5wWNQwFieFznz4q1Dvc5BQc465NVF6G2Q54Hw8q6lUPFkBlOfSurLe1i4Ci1kBIAZdv3V54zOruOcD9oVvdWjM2lSJjkqOAKyNsIo1YOhAA4yMVLpFw26QdmdQlRwDND1z5Dn+deb2c7RQSyK5BDce7z0P4Vs7G1uG0/Wg6yMkiARAAkHnnA86xlwot0uJgNsK5Bz8fyp3GaNwzW8i6VamY92MlQF5G4kN4fdSdr5Vtu1tqq7h7PCirkdE94iotYs10rT9Dlt7gtJcRlx6EgNx9fupO1Mu27s70qfaHhT33b3lxkE+PQkVbRLJqthfaDB3bW0VyJkXuYxksMdc54peyuqytcLDLfxM+5UiTu1XGCRgnHw60AnuYdG7P3m64la5iuo1a3aT3eoHnyflT+zmrNM9tCk8YMm3EUkZAyWLbSR1+NaBvtterc3EiDW9xQOBbC3HucjjcOvT7qHTW0TaA9wZQZzLMhUucsoc446ccf7FEO1ZvIdOa7W/keMRvvijj92NfAA9cHxqlpMsGo9jWnlltY7lZJiI2f32BbJA+GaRKDI++RsJxmM9fWrmn/bkyOmenzodGSgDDHCRHJOB1qrNrL2d3MkUcci9A27OeP71KzGiYj7vxpNDlSPUdRDbvsQ4wpP7/lWXbtJPuIEEfl1NHOxl293cahNIACVi4Xw/xKzl00WIK9xdMM83Mp5GP2zR7s2ALjAPj+BrEahqt1Z6tfwokbKLhyCc+Jz+NaTsLfzXlxIZlVQre6F/ympyDuq7hqMajhZQFzjp15q5p0iyysHViqEAEE85qC/jV7sljygyvPpV6yjVO7UMfs5I3Gq3LwuaIzz3kjSx4RJFALZy350R19AL2NV2jCAn6morGMe2hcnaGXAycVPrqKNQR2HBjHOeOpqyFy/hizZJHI+FLY5gY46Fs1FCVyx/nV2124/tmrpJbrS3JOrnOKWrcKjulwOKSiJ3eOOMl3VF82OBWJmsLm6vGe1jDRIc4x1+FarVWjNoBkHnpn0NU7O4ihkZ5MgFR4elZsl01LraPTZobWyMEo2ShWG1hjJNee3NhBLGYe5J7xyQqjx5I48fhWyu4Hn1Ce4R8KsJcZHhg/mKDxJCljnnvJhGyFuvD44+QrN3byupJwzX6PFvaxd+7SuX2qWH2eM49B6VFr97BdQLGqlJIiBvPOSBz8jnPyoubv2eacONw7w91nxGCM1nNRtd+mwQlfc3EuceJA+Z6ffWbd01wEzWVtNPcAu0x71g7bjgnPl6V0VmImUpNN7pBGW6Y6fSrdraR20IijB2gk8nNS91XbTnaT2q7ZHjku5njkXY6OVIZfI8dOaoHTrRtv6rAHACsR/KiHdUoT0oBn6Jss/4P/cfzqzFbxRIESJcD94ZP1NWhHXbKaNoO7T+Gv8ApFSws0DM0JKFgAxXjOOn8zTttLs9KCJhudmIyzHJJHU0V7OMsN6GYhF/saH7TShM+NBoNUcNq0CwSIwcDdh+MAnP4VesyxvkU57kJ13H7WenWs1ZQAXiuwBUcHzFaaz7sxxjeDzg5P51NNSjegs896wdSFSVQpGRu/P+9T9oJ5beebYARlT7wz4Ck0OPF6i72Zd44z0oh2jt1JhcLgsSGbz6YpI1cud6VlS3MAcoMkZKrwRx6VHZSGeNmVmiZT9nOR99R2zOFx1FWLaOOJWCLgueaumdzQjBdzRRhHYMR44ApKqSRd5jIPHpS1DgfCIOiqPlWcaGWW7kaMZVVz1+NEp1SawDOq7s9QPjVWzkG548YJjKjI+f4VnLGZTlqWzegm6usrcGNzgRiIj6A1T1ZobpbVo1IS3Aj2hf2sHw+VErm3jitSwIHfRsSCc5OT41mLqX2W3dO/KzbAyDB9456+XnXPK39cu2pJ3EeoSxRorNsJ2bVC4JwPh09eaBS7pW3t4nhR0UeVT7SeTkk12yumGHrze2MsvZWEdKI6tiOu2V0YVChpRFgEnpVtYc04xYoKBWk7uiHdVxiqAdtwacBVp4PIUiwnyNBW20qrzVkxHyrhDzQNthi6Dc4UZI86MQxhn3ZIXwFDoFxOFH7Sn7qMQ7Ww2MDp16Gii3Zwym+XduVRIoHhmivaK77m5RXY4SPdjGc5OKr9mFWS42yZYjlfTFS9p4913GmM5TnJ9ajU1vnoy3weQMr6eNWYApY88+R4ofExB6bcjjmk0xZIu9SQZjJ8T41UGXLALg11QgpzkkfCuqoLwIhtVDKCPI0K1Qra38ckYUBYznwHlQd765k1trFLiVYktxLkEAEk/DPT1qPWVPdxtNIzjOG3HNeXLyb+MejHx6ntUGo3UbQnvnIlRCIlHr+FAZjJOwaZy7AYyasyMZnLHywPRfAU0pXbx465rnnlu8KndUvdVZKV2ytuSvt9K4JnwqfZ50oXFURqgpdg8qkVcmlxigj2cdKQpU2KXFBWMfpShceFTlaTbUEJjHlSGIVYC0uOaKhto4lnBnDd3g529RVqzYRNKi5aLOc+fHUjwqIrUttM8DHAByMc1yzmU+WLphZ1kP9mIpBcRyls7idu05GMVd7RydzLHLIeCpHA9f71lrFGsb8X1vMUEudyLnGcdcfKrt/ePeb1upHYcbBgYU46+f1NSeWb9a1fHdb+l+BklUujBgD0xU5X38A+AofbAGKMFv1iAAsuR4U63vXeV1kGSvGQccV2ctCRDCupGIIBHjXUR//9k="/>
          <p:cNvSpPr>
            <a:spLocks noChangeAspect="1" noChangeArrowheads="1"/>
          </p:cNvSpPr>
          <p:nvPr/>
        </p:nvSpPr>
        <p:spPr bwMode="auto">
          <a:xfrm>
            <a:off x="0" y="-555625"/>
            <a:ext cx="14763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Franklin Gothic Book" pitchFamily="34" charset="0"/>
            </a:endParaRPr>
          </a:p>
        </p:txBody>
      </p:sp>
      <p:pic>
        <p:nvPicPr>
          <p:cNvPr id="8210" name="Picture 18" descr="http://www.moshol14.ru/otvethranen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5" y="5905500"/>
            <a:ext cx="21431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Picture 20" descr="http://t0.gstatic.com/images?q=tbn:ANd9GcQfHhz6G-KGM_ri8fYkvfS7vmvkwa0plz_Q2FkCw55t7x5Qmm3z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75" y="5884863"/>
            <a:ext cx="1571625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9894" name="Object 2"/>
          <p:cNvGraphicFramePr>
            <a:graphicFrameLocks noChangeAspect="1"/>
          </p:cNvGraphicFramePr>
          <p:nvPr/>
        </p:nvGraphicFramePr>
        <p:xfrm>
          <a:off x="6072198" y="3500438"/>
          <a:ext cx="1162050" cy="1643062"/>
        </p:xfrm>
        <a:graphic>
          <a:graphicData uri="http://schemas.openxmlformats.org/presentationml/2006/ole">
            <p:oleObj spid="_x0000_s2050" name="Acrobat Document" r:id="rId6" imgW="5667146" imgH="8010449" progId="AcroExch.Document.7">
              <p:embed/>
            </p:oleObj>
          </a:graphicData>
        </a:graphic>
      </p:graphicFrame>
      <p:graphicFrame>
        <p:nvGraphicFramePr>
          <p:cNvPr id="79895" name="Object 23"/>
          <p:cNvGraphicFramePr>
            <a:graphicFrameLocks noChangeAspect="1"/>
          </p:cNvGraphicFramePr>
          <p:nvPr/>
        </p:nvGraphicFramePr>
        <p:xfrm>
          <a:off x="2500298" y="3643314"/>
          <a:ext cx="1162050" cy="1643062"/>
        </p:xfrm>
        <a:graphic>
          <a:graphicData uri="http://schemas.openxmlformats.org/presentationml/2006/ole">
            <p:oleObj spid="_x0000_s2051" name="Acrobat Document" r:id="rId7" imgW="5667146" imgH="8010449" progId="AcroExch.Document.7">
              <p:embed/>
            </p:oleObj>
          </a:graphicData>
        </a:graphic>
      </p:graphicFrame>
      <p:pic>
        <p:nvPicPr>
          <p:cNvPr id="21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22" name="Picture 1" descr="Знак ГВС Москв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3"/>
          <p:cNvPicPr>
            <a:picLocks noChangeAspect="1" noChangeArrowheads="1"/>
          </p:cNvPicPr>
          <p:nvPr/>
        </p:nvPicPr>
        <p:blipFill>
          <a:blip r:embed="rId10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17" name="Picture 21" descr="Траулер Олег Найден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43563"/>
            <a:ext cx="1820863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одержимое 2"/>
          <p:cNvSpPr txBox="1">
            <a:spLocks/>
          </p:cNvSpPr>
          <p:nvPr/>
        </p:nvSpPr>
        <p:spPr bwMode="auto">
          <a:xfrm>
            <a:off x="0" y="1714488"/>
            <a:ext cx="9144000" cy="365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ru-RU" sz="2800" cap="all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7030A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400" cap="all" dirty="0" err="1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Россельхознадзор</a:t>
            </a:r>
            <a:r>
              <a:rPr lang="ru-RU" sz="2400" cap="all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,  Рыбный союз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357298"/>
            <a:ext cx="690085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err="1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Пилотный</a:t>
            </a:r>
            <a:r>
              <a:rPr lang="ru-RU" sz="44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 проект № 2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500438"/>
            <a:ext cx="1428728" cy="207168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Суда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«Нева М-029»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 и «</a:t>
            </a:r>
            <a:r>
              <a:rPr lang="ru-RU" dirty="0" err="1">
                <a:solidFill>
                  <a:srgbClr val="640FE1"/>
                </a:solidFill>
              </a:rPr>
              <a:t>Росйоки</a:t>
            </a:r>
            <a:r>
              <a:rPr lang="ru-RU" dirty="0">
                <a:solidFill>
                  <a:srgbClr val="640FE1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МК-0425», Баренцево море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00694" y="4357694"/>
            <a:ext cx="2000264" cy="1479776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Склад в г. Москве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640FE1"/>
                </a:solidFill>
              </a:rPr>
              <a:t>ООО«Лазурит</a:t>
            </a:r>
            <a:r>
              <a:rPr lang="ru-RU" dirty="0">
                <a:solidFill>
                  <a:srgbClr val="640FE1"/>
                </a:solidFill>
              </a:rPr>
              <a:t>» (ОАО ПКП «Меридиан»)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43834" y="4429132"/>
            <a:ext cx="1500166" cy="1428743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Розничный магазин «</a:t>
            </a:r>
            <a:r>
              <a:rPr lang="ru-RU" dirty="0" err="1">
                <a:solidFill>
                  <a:srgbClr val="640FE1"/>
                </a:solidFill>
              </a:rPr>
              <a:t>Донатос</a:t>
            </a:r>
            <a:r>
              <a:rPr lang="ru-RU" dirty="0">
                <a:solidFill>
                  <a:srgbClr val="640FE1"/>
                </a:solidFill>
              </a:rPr>
              <a:t>»,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г. Москва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5286380" y="4786322"/>
            <a:ext cx="28575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7429520" y="5000636"/>
            <a:ext cx="28575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86" name="AutoShape 16" descr="data:image/jpeg;base64,/9j/4AAQSkZJRgABAQAAAQABAAD/2wCEAAkGBwgHBgkIBwgKCgkLDRYPDQwMDRsUFRAWIB0iIiAdHx8kKDQsJCYxJx8fLT0tMTU3Ojo6Iys/RD84QzQ5OjcBCgoKDQwNGg8PGjclHyU3Nzc3Nzc3Nzc3Nzc3Nzc3Nzc3Nzc3Nzc3Nzc3Nzc3Nzc3Nzc3Nzc3Nzc3Nzc3Nzc3N//AABEIAI8AtQMBIgACEQEDEQH/xAAbAAABBQEBAAAAAAAAAAAAAAAFAQIDBAYAB//EAEAQAAIBAwMBBQUECAQGAwAAAAECAwAEEQUSITEGE0FRYRQicYGRMqHB0RUjQlJTsdLhM3KS8AckQ6LC8TQ1Yv/EABgBAQEBAQEAAAAAAAAAAAAAAAABAgME/8QAIREBAQACAgICAwEAAAAAAAAAAAECESExAxIiQRMyUSP/2gAMAwEAAhEDEQA/ANZY20c3e7lU4GR9f71SuoDb7c4YNyCKmtFYTHaXRQCGIPhTr50nSMRjIC9VOeMU3E1VHIpsiiSMr5005BxinA1doFkbSR60lTXcbCUlRweagw37rfSgdXUmG8iPiK7Bqo6nU3kV3NFKa6kzXdaBa6kpRycDk1ESW8XeyAHp4mjKME4UDaBjNC427obRgk9eetPM79CSB5Yoq5PJls1A0nw+lVyynnDZ86idiD+1UFzecHHjT45hG6MeikE8ZNDi+Bndz5Zp0bgod3B881nQ2FrcxSossLh1z1HgfI+VGx4fDNZHQTuhcn+J1x14Fa9D7inzFaWGMea6uPWuqKBizkGXjwyycAhgR6jNQW8KiQR58cEGrbyGys7VwBkFt3rzTYP1s3fJglm3Y+FJ62nyG5La0h02aRo4S6RE5IGQcGsNJrDW8WZu63hQcYJ3Z6V6Fdl/0bcbl6wtnPh7ted6V2cTXYZbqS6MTI2xQEyMADHjWkoVqmoi+EbjaCo6L1oeXbzP1qLVY10nUp7QyFxFIV3Y64ro5I5Iw65waMn96/g7fWnd9J++3+qmZU/vfdXZT1+goH+0Sj/qP9acLmX+I/1qHK+Z+lKNvmfpQWPaZv4r/WkNzL/Fb61ECuPtH6UvuH9s/wCmglF1L07w0R0qZhMk04MkYyNm0c0JRQzYBPxq2LgABF3KB44oNMt1aOMraZ8+B+dL3lpj/wCEcemPzoPaSMRuRsgdc0StwbhC8XIBwfjUU4vZnraSfd+dRk2GebWUfBf71MbeX9w1ntR1uCJmhtyskvQsThV/Oii0p0tF3PDKo89poZf3NgigWcjSSE+8pONo+lA5LyWWTdPKzeXPHyqtI24jYxT14qptvOyc5nhuQQPckH3j+1baPmFP8orz7sHbyRW10xziVkYZPOMGvQITmFPhUWHYrq6uooRPb96Ykzlfs48+a63hZe7eMABJBnJxUrERosrbt28BQPP4U90V7AgEhnYEMPDisS4S+s7asys9vocmEk1lNGEXc0bKPe8SMVkOy9zBaxXnesqQwkFmPRfA5rW2QZoCe8B8OR9a84tLWVU1aOV9sU1rJJz+1tbI/lW2GO1ktfTzTRjvXknbbzyctxz86it4rm0hb2mJo0yMMwzUt6I9yCNhtdA/HnQySO8mLb3O3OCrPx9KrNXzeQhtpl974Gl9rhzgyiqMFik14sJlcK2BnPxqfWrCx0exjvLu4ud0zYSOMA5bGfpV0LHtcH8UU5bqE/8AVFUNGtrDVYLs291dR3NrGZGidV6c+lLr1rbaFDC11PcTTzAlIkVckZxmmgRW4j8HFOFzFkDeMk4qnolpa6jbe2W0s+YjzHIAMHGR0qFrKWG7e3t5C+wD7WB18aaB9YJVXiKT/SaXupscwyfNTQuO9vYCBcGVl/eDE0Yg7+aETRmRkYAg7j0rO1Rqs6nKo4PoCK0GgTMVkiXIH2uR41nbq5mtm2MZTJjOwE/+qL9kpZZlkaYAOc8A5wMjFBou5vJz3VkqSTt9lXOB8TXn2r2L6FfT2eosslzw5III558K1famSaHQbuS2mkhlAXa8bEEe8PEV5FfXzm4Z7iVmeVi25zkk/E1my5Uo28sTthFUZ6YGaK6FZRfpGIXKKwJOUY8Hg4++shp14zXULI3HeAE/PFaywkW3vop2fcVYMQPP8+ta1pI22gKsN3exIqqilcKp4XrgD5VrbeZDsh3DvO7D7fHH+xWT0oBdVvWCEh0Q7iDknyzRyCBhde1LgOV2jI5AwKrQt8ua6mwW5EK9829skAk+FdWWkdtbx3DmOVcgLu55wQOtN7pmsg64ARsEUl9ctaXg7kLl9y8dacRcGP2e3RHDDfhjjw8/nWJZbddxqyyTfVWtIdXSQqwA3eBrIa9BLfXklrZxt+o3QgrySDu4rT2MQh0qd2AB2MQN2Sp5NAknNvrLrAoZlQOwY9fcy3zrXOuU43w889leJpDs5idVbPOMjNC7pXfCJdvA6uwY7VO7p51vtSjVJ5IBEu4xrvwvLSbMfjWM7SaZcLHJqL2kEtj3oB74gDJ46YJ6+lWXlih2mlrXV4JbzVXa3jZXkDBcYzz0o72puez3aHS4IItZgtbmE7o2cEjnqpx4cCsUj24uM/o3T8bfDdgf9lXVuLcdNOsfo/8ARW0HOycOgaM9xPqOt2d3czDbxkhR4nJ5JPFSdrI+zmt+zXFhrdpa3NuuOpCuDyOnII8DWelnt9jH9H2OceCSf0VHZyQ+zQhrCzZti5LRyZPHX7NBo+zEmhdnrGeN9Xt7maZ97ben+UZ/nVa9b9Ia1cz6ZqhFsyJtCIpHTB6jzFCy1sR/9fZ9Oogl/pqrEsHtUh9gtcbBgdzLx91AaOlTn7Wolh628f5VqdCVzpqq0pYxnZkDHArAkW2fdsLX5W835VseyF5ANKaIRSApIQUit5CBnnyzWPJ0B+rWV1c6lO7XoAVtqKYVO0DpWh7FxPDvSSTvDyd20L5ccVhtWnim1W9kW3yGmblopgeviBWw/wCHZUwSYTbhm8GHgv73NX6B7tUVTQbxpGCoEySxwByK8X1JYZ8GKaAsCerivae0kCX2k3NgZI1e4TaBJnHXxxzihOi/8O+zsYjOolbuU8kBnjT6bsn5mknOyx5Zp6E+5bt3ko5xF7x+Qr1bs5pcc8a3FzE6FjlIyhXI8/Pxre6RY2GnXaQ6db29vGr4VYVC8fKm9rT+vgdW+yhBwM+NU0qJGkOASqIMc5wBVqC5h3Huw8h//KkiqdnCrgTOTIzKMGTy+HQVY01pmMhk3bc8ZGMVVEu/kUbRbSdc8kV1WXHvHmuqDJam8UWnmWF/1qYwA+ACSB54q2t/cWK9+NsxRcck5b5eFH7+NF0JgwBCqpIxWUt447uOSKbJXbuUA4yQeK834bOq7/ll7gnZ6ziGW3ubaSJmVsMxBGcVnWuGt9gjcGbbhvXJIP3ZohpjSXUd1eOx/wCTDFgxwMY6D6eNDrzU7XVIWRLUpMCFMpxn7Jzj0p/p9pfTo+5dbiKW6nxkTSMQPPCAfhQfXJYpezMkEsbLulKoVcrlhkjOPgKbL7lg8qtIFlDCBQud7Bsnj0Hw6VTnluRpNwlyiM+3eneZD7Rt6Lg58eh55+eplq9MXH+MpFo1wbgDapJTqZZcfXNW49CuicbYPnNL5/5qP2wUrFk+fHlU8RjEg3OgycD3uvNd9uTMtoVy25dluOcf4kh/8q5ez10iBQtr7oAzuk/qrUnZvOHX7Y6Guum7iKWQqWVFDNjnA4orMLoF0SMCzHu55Mh/8qrroV37RIMWmAoySHIPw96tQt0gl7sI25QAenjTIWWSaYgYAG3HwzU3UZs6DeZHv2HTP+E/9VFOzNtq1ut3DaTWKqsilg8TnJK+HNEnABHH7P407s/KUur9e7d+YjlQPFT5n0qZ34qyk2i3091cyM9jvaeTce4PJ3nPjWv7BWUtmJUmMRJcn9Wm0Y2j19KoxndNcHBH/MS8Hw99qN9nDtuMef5U2LOpzbdTZG+0yLt++rGnnvpOWOEHhwKq6xGW1RXVclYuv1q7YwtuC9OM8cVVFdLdpb8GRMbZFwSOpovryJPtjX7QBzz8Mfyqjp1rtv14HEi/zq5rOIrxQejJ0Hxqxap21qwjUb9oHHAFXIbNPsuzMc5wWNQwFieFznz4q1Dvc5BQc465NVF6G2Q54Hw8q6lUPFkBlOfSurLe1i4Ci1kBIAZdv3V54zOruOcD9oVvdWjM2lSJjkqOAKyNsIo1YOhAA4yMVLpFw26QdmdQlRwDND1z5Dn+deb2c7RQSyK5BDce7z0P4Vs7G1uG0/Wg6yMkiARAAkHnnA86xlwot0uJgNsK5Bz8fyp3GaNwzW8i6VamY92MlQF5G4kN4fdSdr5Vtu1tqq7h7PCirkdE94iotYs10rT9Dlt7gtJcRlx6EgNx9fupO1Mu27s70qfaHhT33b3lxkE+PQkVbRLJqthfaDB3bW0VyJkXuYxksMdc54peyuqytcLDLfxM+5UiTu1XGCRgnHw60AnuYdG7P3m64la5iuo1a3aT3eoHnyflT+zmrNM9tCk8YMm3EUkZAyWLbSR1+NaBvtterc3EiDW9xQOBbC3HucjjcOvT7qHTW0TaA9wZQZzLMhUucsoc446ccf7FEO1ZvIdOa7W/keMRvvijj92NfAA9cHxqlpMsGo9jWnlltY7lZJiI2f32BbJA+GaRKDI++RsJxmM9fWrmn/bkyOmenzodGSgDDHCRHJOB1qrNrL2d3MkUcci9A27OeP71KzGiYj7vxpNDlSPUdRDbvsQ4wpP7/lWXbtJPuIEEfl1NHOxl293cahNIACVi4Xw/xKzl00WIK9xdMM83Mp5GP2zR7s2ALjAPj+BrEahqt1Z6tfwokbKLhyCc+Jz+NaTsLfzXlxIZlVQre6F/ympyDuq7hqMajhZQFzjp15q5p0iyysHViqEAEE85qC/jV7sljygyvPpV6yjVO7UMfs5I3Gq3LwuaIzz3kjSx4RJFALZy350R19AL2NV2jCAn6morGMe2hcnaGXAycVPrqKNQR2HBjHOeOpqyFy/hizZJHI+FLY5gY46Fs1FCVyx/nV2124/tmrpJbrS3JOrnOKWrcKjulwOKSiJ3eOOMl3VF82OBWJmsLm6vGe1jDRIc4x1+FarVWjNoBkHnpn0NU7O4ihkZ5MgFR4elZsl01LraPTZobWyMEo2ShWG1hjJNee3NhBLGYe5J7xyQqjx5I48fhWyu4Hn1Ce4R8KsJcZHhg/mKDxJCljnnvJhGyFuvD44+QrN3byupJwzX6PFvaxd+7SuX2qWH2eM49B6VFr97BdQLGqlJIiBvPOSBz8jnPyoubv2eacONw7w91nxGCM1nNRtd+mwQlfc3EuceJA+Z6ffWbd01wEzWVtNPcAu0x71g7bjgnPl6V0VmImUpNN7pBGW6Y6fSrdraR20IijB2gk8nNS91XbTnaT2q7ZHjku5njkXY6OVIZfI8dOaoHTrRtv6rAHACsR/KiHdUoT0oBn6Jss/4P/cfzqzFbxRIESJcD94ZP1NWhHXbKaNoO7T+Gv8ApFSws0DM0JKFgAxXjOOn8zTttLs9KCJhudmIyzHJJHU0V7OMsN6GYhF/saH7TShM+NBoNUcNq0CwSIwcDdh+MAnP4VesyxvkU57kJ13H7WenWs1ZQAXiuwBUcHzFaaz7sxxjeDzg5P51NNSjegs896wdSFSVQpGRu/P+9T9oJ5beebYARlT7wz4Ck0OPF6i72Zd44z0oh2jt1JhcLgsSGbz6YpI1cud6VlS3MAcoMkZKrwRx6VHZSGeNmVmiZT9nOR99R2zOFx1FWLaOOJWCLgueaumdzQjBdzRRhHYMR44ApKqSRd5jIPHpS1DgfCIOiqPlWcaGWW7kaMZVVz1+NEp1SawDOq7s9QPjVWzkG548YJjKjI+f4VnLGZTlqWzegm6usrcGNzgRiIj6A1T1ZobpbVo1IS3Aj2hf2sHw+VErm3jitSwIHfRsSCc5OT41mLqX2W3dO/KzbAyDB9456+XnXPK39cu2pJ3EeoSxRorNsJ2bVC4JwPh09eaBS7pW3t4nhR0UeVT7SeTkk12yumGHrze2MsvZWEdKI6tiOu2V0YVChpRFgEnpVtYc04xYoKBWk7uiHdVxiqAdtwacBVp4PIUiwnyNBW20qrzVkxHyrhDzQNthi6Dc4UZI86MQxhn3ZIXwFDoFxOFH7Sn7qMQ7Ww2MDp16Gii3Zwym+XduVRIoHhmivaK77m5RXY4SPdjGc5OKr9mFWS42yZYjlfTFS9p4913GmM5TnJ9ajU1vnoy3weQMr6eNWYApY88+R4ofExB6bcjjmk0xZIu9SQZjJ8T41UGXLALg11QgpzkkfCuqoLwIhtVDKCPI0K1Qra38ckYUBYznwHlQd765k1trFLiVYktxLkEAEk/DPT1qPWVPdxtNIzjOG3HNeXLyb+MejHx6ntUGo3UbQnvnIlRCIlHr+FAZjJOwaZy7AYyasyMZnLHywPRfAU0pXbx465rnnlu8KndUvdVZKV2ytuSvt9K4JnwqfZ50oXFURqgpdg8qkVcmlxigj2cdKQpU2KXFBWMfpShceFTlaTbUEJjHlSGIVYC0uOaKhto4lnBnDd3g529RVqzYRNKi5aLOc+fHUjwqIrUttM8DHAByMc1yzmU+WLphZ1kP9mIpBcRyls7idu05GMVd7RydzLHLIeCpHA9f71lrFGsb8X1vMUEudyLnGcdcfKrt/ePeb1upHYcbBgYU46+f1NSeWb9a1fHdb+l+BklUujBgD0xU5X38A+AofbAGKMFv1iAAsuR4U63vXeV1kGSvGQccV2ctCRDCupGIIBHjXUR//9k="/>
          <p:cNvSpPr>
            <a:spLocks noChangeAspect="1" noChangeArrowheads="1"/>
          </p:cNvSpPr>
          <p:nvPr/>
        </p:nvSpPr>
        <p:spPr bwMode="auto">
          <a:xfrm>
            <a:off x="0" y="-555625"/>
            <a:ext cx="14763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Franklin Gothic Book" pitchFamily="34" charset="0"/>
            </a:endParaRPr>
          </a:p>
        </p:txBody>
      </p:sp>
      <p:pic>
        <p:nvPicPr>
          <p:cNvPr id="8212" name="Picture 20" descr="http://t0.gstatic.com/images?q=tbn:ANd9GcQfHhz6G-KGM_ri8fYkvfS7vmvkwa0plz_Q2FkCw55t7x5Qmm3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75" y="5884863"/>
            <a:ext cx="1571625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0" y="2500306"/>
            <a:ext cx="1285875" cy="59191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добыча</a:t>
            </a:r>
          </a:p>
        </p:txBody>
      </p:sp>
      <p:pic>
        <p:nvPicPr>
          <p:cNvPr id="80921" name="Picture 25" descr="http://ribniysclad.com.ua/usersites/ribsklad/image/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5857875"/>
            <a:ext cx="15954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0922" name="Object 2"/>
          <p:cNvGraphicFramePr>
            <a:graphicFrameLocks noChangeAspect="1"/>
          </p:cNvGraphicFramePr>
          <p:nvPr/>
        </p:nvGraphicFramePr>
        <p:xfrm>
          <a:off x="1285852" y="2786058"/>
          <a:ext cx="746125" cy="944562"/>
        </p:xfrm>
        <a:graphic>
          <a:graphicData uri="http://schemas.openxmlformats.org/presentationml/2006/ole">
            <p:oleObj spid="_x0000_s3074" name="Acrobat Document" r:id="rId6" imgW="5667146" imgH="8010449" progId="AcroExch.Document.7">
              <p:embed/>
            </p:oleObj>
          </a:graphicData>
        </a:graphic>
      </p:graphicFrame>
      <p:sp>
        <p:nvSpPr>
          <p:cNvPr id="28" name="Скругленный прямоугольник 27"/>
          <p:cNvSpPr/>
          <p:nvPr/>
        </p:nvSpPr>
        <p:spPr>
          <a:xfrm>
            <a:off x="1785918" y="4000504"/>
            <a:ext cx="1643055" cy="170174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ООО «</a:t>
            </a:r>
            <a:r>
              <a:rPr lang="ru-RU" dirty="0" err="1">
                <a:solidFill>
                  <a:srgbClr val="640FE1"/>
                </a:solidFill>
              </a:rPr>
              <a:t>Тереберка</a:t>
            </a:r>
            <a:endParaRPr lang="ru-RU" dirty="0">
              <a:solidFill>
                <a:srgbClr val="640FE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640FE1"/>
                </a:solidFill>
              </a:rPr>
              <a:t>Сифуд</a:t>
            </a:r>
            <a:r>
              <a:rPr lang="ru-RU" dirty="0">
                <a:solidFill>
                  <a:srgbClr val="640FE1"/>
                </a:solidFill>
              </a:rPr>
              <a:t>», Мурманская область п. </a:t>
            </a:r>
            <a:r>
              <a:rPr lang="ru-RU" dirty="0" err="1">
                <a:solidFill>
                  <a:srgbClr val="640FE1"/>
                </a:solidFill>
              </a:rPr>
              <a:t>Тереберка</a:t>
            </a:r>
            <a:endParaRPr lang="ru-RU" dirty="0">
              <a:solidFill>
                <a:srgbClr val="640FE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786188" y="3551464"/>
            <a:ext cx="1714500" cy="59191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переработка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786446" y="3357563"/>
            <a:ext cx="1500179" cy="714376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Хранение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продукции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500958" y="3714752"/>
            <a:ext cx="1643042" cy="51792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реализация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714744" y="4500570"/>
            <a:ext cx="1571625" cy="1257809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ООО «</a:t>
            </a:r>
            <a:r>
              <a:rPr lang="ru-RU" dirty="0" err="1">
                <a:solidFill>
                  <a:srgbClr val="640FE1"/>
                </a:solidFill>
              </a:rPr>
              <a:t>СифудРус</a:t>
            </a:r>
            <a:r>
              <a:rPr lang="ru-RU" dirty="0">
                <a:solidFill>
                  <a:srgbClr val="640FE1"/>
                </a:solidFill>
              </a:rPr>
              <a:t>», г. Мурманск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71688" y="3122839"/>
            <a:ext cx="1357312" cy="59191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Хранение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0FE1"/>
                </a:solidFill>
              </a:rPr>
              <a:t>сырья</a:t>
            </a:r>
          </a:p>
        </p:txBody>
      </p:sp>
      <p:pic>
        <p:nvPicPr>
          <p:cNvPr id="80927" name="Picture 31" descr="https://encrypted-tbn1.gstatic.com/images?q=tbn:ANd9GcQ7QKmMn9E3Bt8sid4JW1-f72oL0MWiJARKY_j9YtFcJECjABQNY1ATgQ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8813" y="5715000"/>
            <a:ext cx="1571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Стрелка вправо 35"/>
          <p:cNvSpPr/>
          <p:nvPr/>
        </p:nvSpPr>
        <p:spPr>
          <a:xfrm>
            <a:off x="3428992" y="4714884"/>
            <a:ext cx="28575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1428728" y="4572008"/>
            <a:ext cx="357188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428596" y="3071810"/>
            <a:ext cx="484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2500313" y="3714750"/>
            <a:ext cx="4841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429125" y="4143375"/>
            <a:ext cx="484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6429375" y="4071938"/>
            <a:ext cx="484188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8286776" y="4214818"/>
            <a:ext cx="484188" cy="2762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80928" name="Object 32"/>
          <p:cNvGraphicFramePr>
            <a:graphicFrameLocks noChangeAspect="1"/>
          </p:cNvGraphicFramePr>
          <p:nvPr/>
        </p:nvGraphicFramePr>
        <p:xfrm>
          <a:off x="3428992" y="2714620"/>
          <a:ext cx="746125" cy="944563"/>
        </p:xfrm>
        <a:graphic>
          <a:graphicData uri="http://schemas.openxmlformats.org/presentationml/2006/ole">
            <p:oleObj spid="_x0000_s3076" name="Acrobat Document" r:id="rId9" imgW="5667146" imgH="8010449" progId="AcroExch.Document.7">
              <p:embed/>
            </p:oleObj>
          </a:graphicData>
        </a:graphic>
      </p:graphicFrame>
      <p:graphicFrame>
        <p:nvGraphicFramePr>
          <p:cNvPr id="80929" name="Object 33"/>
          <p:cNvGraphicFramePr>
            <a:graphicFrameLocks noChangeAspect="1"/>
          </p:cNvGraphicFramePr>
          <p:nvPr/>
        </p:nvGraphicFramePr>
        <p:xfrm>
          <a:off x="5143504" y="2786058"/>
          <a:ext cx="746125" cy="944563"/>
        </p:xfrm>
        <a:graphic>
          <a:graphicData uri="http://schemas.openxmlformats.org/presentationml/2006/ole">
            <p:oleObj spid="_x0000_s3077" name="Acrobat Document" r:id="rId10" imgW="5667146" imgH="8010449" progId="AcroExch.Document.7">
              <p:embed/>
            </p:oleObj>
          </a:graphicData>
        </a:graphic>
      </p:graphicFrame>
      <p:pic>
        <p:nvPicPr>
          <p:cNvPr id="80933" name="Picture 37" descr="Открываем свой рыбный цех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57625" y="5715000"/>
            <a:ext cx="1601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41" name="Picture 1" descr="Знак ГВС Москвы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3"/>
          <p:cNvPicPr>
            <a:picLocks noChangeAspect="1" noChangeArrowheads="1"/>
          </p:cNvPicPr>
          <p:nvPr/>
        </p:nvPicPr>
        <p:blipFill>
          <a:blip r:embed="rId15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0923" name="Object 27"/>
          <p:cNvGraphicFramePr>
            <a:graphicFrameLocks noChangeAspect="1"/>
          </p:cNvGraphicFramePr>
          <p:nvPr>
            <p:ph idx="1"/>
          </p:nvPr>
        </p:nvGraphicFramePr>
        <p:xfrm>
          <a:off x="7143768" y="2643182"/>
          <a:ext cx="825500" cy="1168400"/>
        </p:xfrm>
        <a:graphic>
          <a:graphicData uri="http://schemas.openxmlformats.org/presentationml/2006/ole">
            <p:oleObj spid="_x0000_s3075" name="Acrobat Document" r:id="rId16" imgW="5667146" imgH="8010449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5" cstate="print">
            <a:lum bright="4000" contrast="-25000"/>
          </a:blip>
          <a:srcRect l="25635" t="23437" r="20166" b="11133"/>
          <a:stretch>
            <a:fillRect/>
          </a:stretch>
        </p:blipFill>
        <p:spPr bwMode="auto">
          <a:xfrm>
            <a:off x="3571868" y="1285860"/>
            <a:ext cx="5572132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12"/>
          <p:cNvSpPr>
            <a:spLocks noGrp="1"/>
          </p:cNvSpPr>
          <p:nvPr>
            <p:ph idx="1"/>
          </p:nvPr>
        </p:nvSpPr>
        <p:spPr>
          <a:xfrm>
            <a:off x="0" y="1142984"/>
            <a:ext cx="3500430" cy="571501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 связи с вступлением                с 01.03. 2015г. в силу  приказа Минсельхоза России от 17.07.2014г. № 281 запланировано дооснащение рабочих мест  ветеринарных специалистов </a:t>
            </a:r>
            <a:r>
              <a:rPr lang="ru-RU" sz="3600" b="1" dirty="0" err="1" smtClean="0">
                <a:solidFill>
                  <a:srgbClr val="002060"/>
                </a:solidFill>
              </a:rPr>
              <a:t>госветслужбы</a:t>
            </a:r>
            <a:r>
              <a:rPr lang="ru-RU" sz="3600" b="1" dirty="0" smtClean="0">
                <a:solidFill>
                  <a:srgbClr val="002060"/>
                </a:solidFill>
              </a:rPr>
              <a:t> города Москвы и обеспечение  ветеринарных специалистов усиленными электронными цифровыми подписями.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1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Несмотря на имеющиеся сложности данный проект является перспективным и способным :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-создать единую государственную систему электронной ветеринарной сертификации поднадзорной госветслужбе продукции.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-обеспечить </a:t>
            </a:r>
            <a:r>
              <a:rPr lang="ru-RU" dirty="0" err="1" smtClean="0">
                <a:solidFill>
                  <a:srgbClr val="002060"/>
                </a:solidFill>
              </a:rPr>
              <a:t>прослеживаемость</a:t>
            </a:r>
            <a:r>
              <a:rPr lang="ru-RU" dirty="0" smtClean="0">
                <a:solidFill>
                  <a:srgbClr val="002060"/>
                </a:solidFill>
              </a:rPr>
              <a:t> перемещаемых поднадзорной госветслужбе грузов в производстве и обороте.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-обеспечить оперативное нахождение и отзыв из оборота небезопасной поднадзорной госветслужбе продукции.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-обеспечить прозрачность в системе </a:t>
            </a:r>
            <a:r>
              <a:rPr lang="ru-RU" dirty="0" err="1" smtClean="0">
                <a:solidFill>
                  <a:srgbClr val="002060"/>
                </a:solidFill>
              </a:rPr>
              <a:t>ветсертификации</a:t>
            </a:r>
            <a:r>
              <a:rPr lang="ru-RU" dirty="0" smtClean="0">
                <a:solidFill>
                  <a:srgbClr val="002060"/>
                </a:solidFill>
              </a:rPr>
              <a:t> и защиту от недостоверной информации.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000372"/>
            <a:ext cx="8229600" cy="1857380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/>
              <a:t>Благодарю за внимание!</a:t>
            </a:r>
            <a:endParaRPr lang="ru-RU" sz="9600" b="1" dirty="0"/>
          </a:p>
        </p:txBody>
      </p:sp>
      <p:pic>
        <p:nvPicPr>
          <p:cNvPr id="4" name="Picture 6" descr="C:\Documents and Settings\m_alimov\Мои документы\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8" y="0"/>
            <a:ext cx="3279136" cy="1142984"/>
          </a:xfrm>
          <a:prstGeom prst="rect">
            <a:avLst/>
          </a:prstGeom>
          <a:noFill/>
        </p:spPr>
      </p:pic>
      <p:pic>
        <p:nvPicPr>
          <p:cNvPr id="5" name="Picture 1" descr="Знак ГВС Моск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5624" y="0"/>
            <a:ext cx="1204937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4" cstate="print"/>
          <a:srcRect t="29488" r="5399" b="34830"/>
          <a:stretch>
            <a:fillRect/>
          </a:stretch>
        </p:blipFill>
        <p:spPr bwMode="auto">
          <a:xfrm>
            <a:off x="4500562" y="0"/>
            <a:ext cx="4643438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m_alimov\Мои документы\fec69d93dc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3" y="2951775"/>
            <a:ext cx="1071538" cy="1763085"/>
          </a:xfrm>
          <a:prstGeom prst="rect">
            <a:avLst/>
          </a:prstGeom>
          <a:noFill/>
        </p:spPr>
      </p:pic>
      <p:pic>
        <p:nvPicPr>
          <p:cNvPr id="6" name="Рисунок 4"/>
          <p:cNvPicPr>
            <a:picLocks noChangeAspect="1" noChangeArrowheads="1"/>
          </p:cNvPicPr>
          <p:nvPr/>
        </p:nvPicPr>
        <p:blipFill>
          <a:blip r:embed="rId3" cstate="print"/>
          <a:srcRect l="49866" t="29488" r="5399" b="34830"/>
          <a:stretch>
            <a:fillRect/>
          </a:stretch>
        </p:blipFill>
        <p:spPr bwMode="auto">
          <a:xfrm>
            <a:off x="0" y="3500438"/>
            <a:ext cx="160735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2"/>
          <p:cNvSpPr txBox="1">
            <a:spLocks noGrp="1"/>
          </p:cNvSpPr>
          <p:nvPr>
            <p:ph idx="1"/>
          </p:nvPr>
        </p:nvSpPr>
        <p:spPr>
          <a:xfrm>
            <a:off x="0" y="2578398"/>
            <a:ext cx="9144000" cy="427960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повышения квалификации ветеринарных специалистов ГБУ «</a:t>
            </a:r>
            <a:r>
              <a:rPr lang="ru-RU" sz="3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Мосветобъединенние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 лицензия  № 030616 от 02.03.2012 г.) </a:t>
            </a: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en-US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http://moskomvet.mos.ru/center/training-course/</a:t>
            </a:r>
            <a:endParaRPr lang="ru-RU" sz="30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en-US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vetkvalifik12@mail.ru </a:t>
            </a:r>
            <a:r>
              <a:rPr lang="ru-RU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 </a:t>
            </a:r>
            <a:r>
              <a:rPr lang="en-US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Learn@mosobvet.ru.</a:t>
            </a:r>
            <a:endParaRPr lang="ru-RU" sz="30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Телефон:  </a:t>
            </a:r>
            <a:r>
              <a:rPr lang="ru-RU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8-495-375-27-22,</a:t>
            </a:r>
          </a:p>
          <a:p>
            <a:pPr lvl="0" algn="ctr">
              <a:spcBef>
                <a:spcPts val="0"/>
              </a:spcBef>
              <a:buClr>
                <a:schemeClr val="accent3"/>
              </a:buClr>
              <a:buSzPct val="95000"/>
            </a:pPr>
            <a:r>
              <a:rPr lang="ru-RU" sz="3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факс 8-495-633-78-25</a:t>
            </a:r>
            <a:endParaRPr lang="ru-RU" sz="30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00306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rgbClr val="002060"/>
                </a:solidFill>
              </a:rPr>
              <a:t>Курс обучения специалистов </a:t>
            </a:r>
            <a:r>
              <a:rPr lang="ru-RU" sz="3600" b="1" u="sng" dirty="0" err="1" smtClean="0">
                <a:solidFill>
                  <a:srgbClr val="002060"/>
                </a:solidFill>
              </a:rPr>
              <a:t>госветслужбы</a:t>
            </a:r>
            <a:r>
              <a:rPr lang="ru-RU" sz="3600" b="1" u="sng" dirty="0" smtClean="0">
                <a:solidFill>
                  <a:srgbClr val="002060"/>
                </a:solidFill>
              </a:rPr>
              <a:t> субъектов РФ работе в Подсистеме </a:t>
            </a:r>
            <a:r>
              <a:rPr lang="ru-RU" sz="3600" b="1" u="sng" dirty="0" err="1" smtClean="0">
                <a:solidFill>
                  <a:srgbClr val="002060"/>
                </a:solidFill>
              </a:rPr>
              <a:t>Меркурий.ГВЭ</a:t>
            </a:r>
            <a:r>
              <a:rPr lang="ru-RU" sz="3600" b="1" u="sng" dirty="0" smtClean="0">
                <a:solidFill>
                  <a:srgbClr val="002060"/>
                </a:solidFill>
              </a:rPr>
              <a:t> и Подсистеме </a:t>
            </a:r>
            <a:r>
              <a:rPr lang="ru-RU" sz="3600" b="1" u="sng" dirty="0" err="1" smtClean="0">
                <a:solidFill>
                  <a:srgbClr val="002060"/>
                </a:solidFill>
              </a:rPr>
              <a:t>Меркурий.ХС</a:t>
            </a:r>
            <a:r>
              <a:rPr lang="ru-RU" sz="3600" b="1" u="sng" dirty="0" smtClean="0">
                <a:solidFill>
                  <a:srgbClr val="002060"/>
                </a:solidFill>
              </a:rPr>
              <a:t> ФГИС«Меркурий». </a:t>
            </a:r>
            <a:endParaRPr lang="ru-RU" b="1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1737</TotalTime>
  <Words>1215</Words>
  <Application>Microsoft Office PowerPoint</Application>
  <PresentationFormat>Экран (4:3)</PresentationFormat>
  <Paragraphs>178</Paragraphs>
  <Slides>23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Поток</vt:lpstr>
      <vt:lpstr>Acrobat Document</vt:lpstr>
      <vt:lpstr>Опыт внедрения и использования  ФГИС «Меркурий»  в госветслужбе  города Москвы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Пилотный проект № 1</vt:lpstr>
      <vt:lpstr>Пилотный проект № 2 </vt:lpstr>
      <vt:lpstr>Слайд 20</vt:lpstr>
      <vt:lpstr>Слайд 21</vt:lpstr>
      <vt:lpstr>Благодарю за внимание!</vt:lpstr>
      <vt:lpstr>Курс обучения специалистов госветслужбы субъектов РФ работе в Подсистеме Меркурий.ГВЭ и Подсистеме Меркурий.ХС ФГИС«Меркурий».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m_alimov</dc:creator>
  <cp:lastModifiedBy>m_alimov</cp:lastModifiedBy>
  <cp:revision>166</cp:revision>
  <dcterms:created xsi:type="dcterms:W3CDTF">2014-09-23T05:18:37Z</dcterms:created>
  <dcterms:modified xsi:type="dcterms:W3CDTF">2014-10-09T08:00:10Z</dcterms:modified>
</cp:coreProperties>
</file>